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53" r:id="rId3"/>
    <p:sldMasterId id="2147483655" r:id="rId4"/>
  </p:sldMasterIdLst>
  <p:notesMasterIdLst>
    <p:notesMasterId r:id="rId53"/>
  </p:notesMasterIdLst>
  <p:handoutMasterIdLst>
    <p:handoutMasterId r:id="rId54"/>
  </p:handoutMasterIdLst>
  <p:sldIdLst>
    <p:sldId id="325"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73" r:id="rId23"/>
    <p:sldId id="344" r:id="rId24"/>
    <p:sldId id="345" r:id="rId25"/>
    <p:sldId id="346" r:id="rId26"/>
    <p:sldId id="347" r:id="rId27"/>
    <p:sldId id="348" r:id="rId28"/>
    <p:sldId id="349" r:id="rId29"/>
    <p:sldId id="355" r:id="rId30"/>
    <p:sldId id="350" r:id="rId31"/>
    <p:sldId id="351" r:id="rId32"/>
    <p:sldId id="352" r:id="rId33"/>
    <p:sldId id="353" r:id="rId34"/>
    <p:sldId id="354" r:id="rId35"/>
    <p:sldId id="356" r:id="rId36"/>
    <p:sldId id="357" r:id="rId37"/>
    <p:sldId id="358" r:id="rId38"/>
    <p:sldId id="359" r:id="rId39"/>
    <p:sldId id="361" r:id="rId40"/>
    <p:sldId id="362" r:id="rId41"/>
    <p:sldId id="372" r:id="rId42"/>
    <p:sldId id="363" r:id="rId43"/>
    <p:sldId id="364" r:id="rId44"/>
    <p:sldId id="365" r:id="rId45"/>
    <p:sldId id="366" r:id="rId46"/>
    <p:sldId id="375" r:id="rId47"/>
    <p:sldId id="367" r:id="rId48"/>
    <p:sldId id="368" r:id="rId49"/>
    <p:sldId id="369" r:id="rId50"/>
    <p:sldId id="370" r:id="rId51"/>
    <p:sldId id="371" r:id="rId52"/>
  </p:sldIdLst>
  <p:sldSz cx="9144000" cy="6858000" type="screen4x3"/>
  <p:notesSz cx="9931400" cy="143637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1" autoAdjust="0"/>
    <p:restoredTop sz="91347" autoAdjust="0"/>
  </p:normalViewPr>
  <p:slideViewPr>
    <p:cSldViewPr showGuides="1">
      <p:cViewPr>
        <p:scale>
          <a:sx n="70" d="100"/>
          <a:sy n="70" d="100"/>
        </p:scale>
        <p:origin x="-2814" y="-12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3713" cy="717550"/>
          </a:xfrm>
          <a:prstGeom prst="rect">
            <a:avLst/>
          </a:prstGeom>
        </p:spPr>
        <p:txBody>
          <a:bodyPr vert="horz" lIns="138824" tIns="69412" rIns="138824" bIns="69412" rtlCol="0"/>
          <a:lstStyle>
            <a:lvl1pPr algn="l">
              <a:defRPr sz="1800"/>
            </a:lvl1pPr>
          </a:lstStyle>
          <a:p>
            <a:pPr>
              <a:defRPr/>
            </a:pPr>
            <a:r>
              <a:rPr lang="en-US"/>
              <a:t>Structure and superconducting properties</a:t>
            </a:r>
          </a:p>
        </p:txBody>
      </p:sp>
      <p:sp>
        <p:nvSpPr>
          <p:cNvPr id="3" name="Date Placeholder 2"/>
          <p:cNvSpPr>
            <a:spLocks noGrp="1"/>
          </p:cNvSpPr>
          <p:nvPr>
            <p:ph type="dt" sz="quarter" idx="1"/>
          </p:nvPr>
        </p:nvSpPr>
        <p:spPr>
          <a:xfrm>
            <a:off x="5626100" y="0"/>
            <a:ext cx="4303713" cy="717550"/>
          </a:xfrm>
          <a:prstGeom prst="rect">
            <a:avLst/>
          </a:prstGeom>
        </p:spPr>
        <p:txBody>
          <a:bodyPr vert="horz" lIns="138824" tIns="69412" rIns="138824" bIns="69412" rtlCol="0"/>
          <a:lstStyle>
            <a:lvl1pPr algn="r">
              <a:defRPr sz="1800"/>
            </a:lvl1pPr>
          </a:lstStyle>
          <a:p>
            <a:pPr>
              <a:defRPr/>
            </a:pPr>
            <a:fld id="{EFC3A2C3-EFB3-4FF2-94C1-EDC02B39A6DA}" type="datetimeFigureOut">
              <a:rPr lang="en-US"/>
              <a:pPr>
                <a:defRPr/>
              </a:pPr>
              <a:t>9/10/2019</a:t>
            </a:fld>
            <a:endParaRPr lang="en-US"/>
          </a:p>
        </p:txBody>
      </p:sp>
      <p:sp>
        <p:nvSpPr>
          <p:cNvPr id="4" name="Footer Placeholder 3"/>
          <p:cNvSpPr>
            <a:spLocks noGrp="1"/>
          </p:cNvSpPr>
          <p:nvPr>
            <p:ph type="ftr" sz="quarter" idx="2"/>
          </p:nvPr>
        </p:nvSpPr>
        <p:spPr>
          <a:xfrm>
            <a:off x="0" y="13642975"/>
            <a:ext cx="4303713" cy="717550"/>
          </a:xfrm>
          <a:prstGeom prst="rect">
            <a:avLst/>
          </a:prstGeom>
        </p:spPr>
        <p:txBody>
          <a:bodyPr vert="horz" lIns="138824" tIns="69412" rIns="138824" bIns="69412" rtlCol="0" anchor="b"/>
          <a:lstStyle>
            <a:lvl1pPr algn="l">
              <a:defRPr sz="1800"/>
            </a:lvl1pPr>
          </a:lstStyle>
          <a:p>
            <a:pPr>
              <a:defRPr/>
            </a:pPr>
            <a:endParaRPr lang="en-US"/>
          </a:p>
        </p:txBody>
      </p:sp>
      <p:sp>
        <p:nvSpPr>
          <p:cNvPr id="5" name="Slide Number Placeholder 4"/>
          <p:cNvSpPr>
            <a:spLocks noGrp="1"/>
          </p:cNvSpPr>
          <p:nvPr>
            <p:ph type="sldNum" sz="quarter" idx="3"/>
          </p:nvPr>
        </p:nvSpPr>
        <p:spPr>
          <a:xfrm>
            <a:off x="5626100" y="13642975"/>
            <a:ext cx="4303713" cy="717550"/>
          </a:xfrm>
          <a:prstGeom prst="rect">
            <a:avLst/>
          </a:prstGeom>
        </p:spPr>
        <p:txBody>
          <a:bodyPr vert="horz" lIns="138824" tIns="69412" rIns="138824" bIns="69412" rtlCol="0" anchor="b"/>
          <a:lstStyle>
            <a:lvl1pPr algn="r">
              <a:defRPr sz="1800"/>
            </a:lvl1pPr>
          </a:lstStyle>
          <a:p>
            <a:pPr>
              <a:defRPr/>
            </a:pPr>
            <a:fld id="{11CB7C0F-F551-461A-9F44-F808C8764523}" type="slidenum">
              <a:rPr lang="en-US"/>
              <a:pPr>
                <a:defRPr/>
              </a:pPr>
              <a:t>‹#›</a:t>
            </a:fld>
            <a:endParaRPr lang="en-US"/>
          </a:p>
        </p:txBody>
      </p:sp>
    </p:spTree>
    <p:extLst>
      <p:ext uri="{BB962C8B-B14F-4D97-AF65-F5344CB8AC3E}">
        <p14:creationId xmlns:p14="http://schemas.microsoft.com/office/powerpoint/2010/main" val="1489335744"/>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4303713" cy="717550"/>
          </a:xfrm>
          <a:prstGeom prst="rect">
            <a:avLst/>
          </a:prstGeom>
          <a:noFill/>
          <a:ln w="9525">
            <a:noFill/>
            <a:miter lim="800000"/>
            <a:headEnd/>
            <a:tailEnd/>
          </a:ln>
          <a:effectLst/>
        </p:spPr>
        <p:txBody>
          <a:bodyPr vert="horz" wrap="square" lIns="138824" tIns="69412" rIns="138824" bIns="69412" numCol="1" anchor="t" anchorCtr="0" compatLnSpc="1">
            <a:prstTxWarp prst="textNoShape">
              <a:avLst/>
            </a:prstTxWarp>
          </a:bodyPr>
          <a:lstStyle>
            <a:lvl1pPr>
              <a:defRPr sz="1800"/>
            </a:lvl1pPr>
          </a:lstStyle>
          <a:p>
            <a:pPr>
              <a:defRPr/>
            </a:pPr>
            <a:r>
              <a:rPr lang="en-US"/>
              <a:t>Structure and superconducting properties</a:t>
            </a:r>
          </a:p>
        </p:txBody>
      </p:sp>
      <p:sp>
        <p:nvSpPr>
          <p:cNvPr id="3075" name="Rectangle 3"/>
          <p:cNvSpPr>
            <a:spLocks noGrp="1" noChangeArrowheads="1"/>
          </p:cNvSpPr>
          <p:nvPr>
            <p:ph type="dt" idx="1"/>
          </p:nvPr>
        </p:nvSpPr>
        <p:spPr bwMode="auto">
          <a:xfrm>
            <a:off x="5626100" y="0"/>
            <a:ext cx="4303713" cy="717550"/>
          </a:xfrm>
          <a:prstGeom prst="rect">
            <a:avLst/>
          </a:prstGeom>
          <a:noFill/>
          <a:ln w="9525">
            <a:noFill/>
            <a:miter lim="800000"/>
            <a:headEnd/>
            <a:tailEnd/>
          </a:ln>
          <a:effectLst/>
        </p:spPr>
        <p:txBody>
          <a:bodyPr vert="horz" wrap="square" lIns="138824" tIns="69412" rIns="138824" bIns="69412" numCol="1" anchor="t" anchorCtr="0" compatLnSpc="1">
            <a:prstTxWarp prst="textNoShape">
              <a:avLst/>
            </a:prstTxWarp>
          </a:bodyPr>
          <a:lstStyle>
            <a:lvl1pPr algn="r">
              <a:defRPr sz="18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374775" y="1077913"/>
            <a:ext cx="7181850" cy="5386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93775" y="6823075"/>
            <a:ext cx="7943850" cy="6462713"/>
          </a:xfrm>
          <a:prstGeom prst="rect">
            <a:avLst/>
          </a:prstGeom>
          <a:noFill/>
          <a:ln w="9525">
            <a:noFill/>
            <a:miter lim="800000"/>
            <a:headEnd/>
            <a:tailEnd/>
          </a:ln>
          <a:effectLst/>
        </p:spPr>
        <p:txBody>
          <a:bodyPr vert="horz" wrap="square" lIns="138824" tIns="69412" rIns="138824" bIns="6941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13642975"/>
            <a:ext cx="4303713" cy="717550"/>
          </a:xfrm>
          <a:prstGeom prst="rect">
            <a:avLst/>
          </a:prstGeom>
          <a:noFill/>
          <a:ln w="9525">
            <a:noFill/>
            <a:miter lim="800000"/>
            <a:headEnd/>
            <a:tailEnd/>
          </a:ln>
          <a:effectLst/>
        </p:spPr>
        <p:txBody>
          <a:bodyPr vert="horz" wrap="square" lIns="138824" tIns="69412" rIns="138824" bIns="69412" numCol="1" anchor="b" anchorCtr="0" compatLnSpc="1">
            <a:prstTxWarp prst="textNoShape">
              <a:avLst/>
            </a:prstTxWarp>
          </a:bodyPr>
          <a:lstStyle>
            <a:lvl1pPr>
              <a:defRPr sz="1800"/>
            </a:lvl1pPr>
          </a:lstStyle>
          <a:p>
            <a:pPr>
              <a:defRPr/>
            </a:pPr>
            <a:endParaRPr lang="en-US"/>
          </a:p>
        </p:txBody>
      </p:sp>
      <p:sp>
        <p:nvSpPr>
          <p:cNvPr id="3079" name="Rectangle 7"/>
          <p:cNvSpPr>
            <a:spLocks noGrp="1" noChangeArrowheads="1"/>
          </p:cNvSpPr>
          <p:nvPr>
            <p:ph type="sldNum" sz="quarter" idx="5"/>
          </p:nvPr>
        </p:nvSpPr>
        <p:spPr bwMode="auto">
          <a:xfrm>
            <a:off x="5626100" y="13642975"/>
            <a:ext cx="4303713" cy="717550"/>
          </a:xfrm>
          <a:prstGeom prst="rect">
            <a:avLst/>
          </a:prstGeom>
          <a:noFill/>
          <a:ln w="9525">
            <a:noFill/>
            <a:miter lim="800000"/>
            <a:headEnd/>
            <a:tailEnd/>
          </a:ln>
          <a:effectLst/>
        </p:spPr>
        <p:txBody>
          <a:bodyPr vert="horz" wrap="square" lIns="138824" tIns="69412" rIns="138824" bIns="69412" numCol="1" anchor="b" anchorCtr="0" compatLnSpc="1">
            <a:prstTxWarp prst="textNoShape">
              <a:avLst/>
            </a:prstTxWarp>
          </a:bodyPr>
          <a:lstStyle>
            <a:lvl1pPr algn="r">
              <a:defRPr sz="1800"/>
            </a:lvl1pPr>
          </a:lstStyle>
          <a:p>
            <a:pPr>
              <a:defRPr/>
            </a:pPr>
            <a:fld id="{60182812-D1D7-400A-A60A-58104495E8C4}" type="slidenum">
              <a:rPr lang="en-US"/>
              <a:pPr>
                <a:defRPr/>
              </a:pPr>
              <a:t>‹#›</a:t>
            </a:fld>
            <a:endParaRPr lang="en-US"/>
          </a:p>
        </p:txBody>
      </p:sp>
    </p:spTree>
    <p:extLst>
      <p:ext uri="{BB962C8B-B14F-4D97-AF65-F5344CB8AC3E}">
        <p14:creationId xmlns:p14="http://schemas.microsoft.com/office/powerpoint/2010/main" val="1928716808"/>
      </p:ext>
    </p:extLst>
  </p:cSld>
  <p:clrMap bg1="lt1" tx1="dk1" bg2="lt2" tx2="dk2" accent1="accent1" accent2="accent2" accent3="accent3" accent4="accent4" accent5="accent5" accent6="accent6" hlink="hlink" folHlink="folHlink"/>
  <p:hf sldNum="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Structure and superconducting properties</a:t>
            </a:r>
            <a:endParaRPr lang="en-US"/>
          </a:p>
        </p:txBody>
      </p:sp>
    </p:spTree>
    <p:extLst>
      <p:ext uri="{BB962C8B-B14F-4D97-AF65-F5344CB8AC3E}">
        <p14:creationId xmlns:p14="http://schemas.microsoft.com/office/powerpoint/2010/main" val="3456016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isissmall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360988"/>
            <a:ext cx="9144000"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p:cNvSpPr>
            <a:spLocks noGrp="1" noChangeArrowheads="1"/>
          </p:cNvSpPr>
          <p:nvPr>
            <p:ph type="ctrTitle"/>
          </p:nvPr>
        </p:nvSpPr>
        <p:spPr>
          <a:xfrm>
            <a:off x="685800" y="1700213"/>
            <a:ext cx="7772400" cy="1470025"/>
          </a:xfrm>
        </p:spPr>
        <p:txBody>
          <a:bodyPr/>
          <a:lstStyle>
            <a:lvl1pPr>
              <a:defRPr/>
            </a:lvl1pPr>
          </a:lstStyle>
          <a:p>
            <a:r>
              <a:rPr lang="en-US"/>
              <a:t>Click to edit Master title style</a:t>
            </a:r>
          </a:p>
        </p:txBody>
      </p:sp>
      <p:sp>
        <p:nvSpPr>
          <p:cNvPr id="6148" name="Rectangle 4"/>
          <p:cNvSpPr>
            <a:spLocks noGrp="1" noChangeArrowheads="1"/>
          </p:cNvSpPr>
          <p:nvPr>
            <p:ph type="subTitle" idx="1"/>
          </p:nvPr>
        </p:nvSpPr>
        <p:spPr>
          <a:xfrm>
            <a:off x="1371600" y="34290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Tree>
    <p:extLst>
      <p:ext uri="{BB962C8B-B14F-4D97-AF65-F5344CB8AC3E}">
        <p14:creationId xmlns:p14="http://schemas.microsoft.com/office/powerpoint/2010/main" val="2669419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43404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530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530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473555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isislargeto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Grp="1" noChangeArrowheads="1"/>
          </p:cNvSpPr>
          <p:nvPr>
            <p:ph type="ctrTitle"/>
          </p:nvPr>
        </p:nvSpPr>
        <p:spPr>
          <a:xfrm>
            <a:off x="685800" y="1700213"/>
            <a:ext cx="7772400" cy="1470025"/>
          </a:xfrm>
        </p:spPr>
        <p:txBody>
          <a:bodyPr/>
          <a:lstStyle>
            <a:lvl1pPr>
              <a:defRPr/>
            </a:lvl1pPr>
          </a:lstStyle>
          <a:p>
            <a:r>
              <a:rPr lang="en-US"/>
              <a:t>Click to edit Master title style</a:t>
            </a:r>
          </a:p>
        </p:txBody>
      </p:sp>
      <p:sp>
        <p:nvSpPr>
          <p:cNvPr id="8196" name="Rectangle 4"/>
          <p:cNvSpPr>
            <a:spLocks noGrp="1" noChangeArrowheads="1"/>
          </p:cNvSpPr>
          <p:nvPr>
            <p:ph type="subTitle" idx="1"/>
          </p:nvPr>
        </p:nvSpPr>
        <p:spPr>
          <a:xfrm>
            <a:off x="1371600" y="3357563"/>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pPr>
              <a:defRPr/>
            </a:pPr>
            <a:fld id="{C13204E3-C813-49D8-BDC1-231EC07D2344}" type="slidenum">
              <a:rPr lang="en-US"/>
              <a:pPr>
                <a:defRPr/>
              </a:pPr>
              <a:t>‹#›</a:t>
            </a:fld>
            <a:endParaRPr lang="en-US"/>
          </a:p>
        </p:txBody>
      </p:sp>
    </p:spTree>
    <p:extLst>
      <p:ext uri="{BB962C8B-B14F-4D97-AF65-F5344CB8AC3E}">
        <p14:creationId xmlns:p14="http://schemas.microsoft.com/office/powerpoint/2010/main" val="13506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9D8D7F87-BA13-49C5-B03E-CBB810B0CD11}" type="slidenum">
              <a:rPr lang="en-US"/>
              <a:pPr>
                <a:defRPr/>
              </a:pPr>
              <a:t>‹#›</a:t>
            </a:fld>
            <a:endParaRPr lang="en-US"/>
          </a:p>
        </p:txBody>
      </p:sp>
    </p:spTree>
    <p:extLst>
      <p:ext uri="{BB962C8B-B14F-4D97-AF65-F5344CB8AC3E}">
        <p14:creationId xmlns:p14="http://schemas.microsoft.com/office/powerpoint/2010/main" val="1928810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18AB91CD-B096-4681-90DB-46C1E041E689}" type="slidenum">
              <a:rPr lang="en-US"/>
              <a:pPr>
                <a:defRPr/>
              </a:pPr>
              <a:t>‹#›</a:t>
            </a:fld>
            <a:endParaRPr lang="en-US"/>
          </a:p>
        </p:txBody>
      </p:sp>
    </p:spTree>
    <p:extLst>
      <p:ext uri="{BB962C8B-B14F-4D97-AF65-F5344CB8AC3E}">
        <p14:creationId xmlns:p14="http://schemas.microsoft.com/office/powerpoint/2010/main" val="1327190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349500"/>
            <a:ext cx="4038600" cy="3776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349500"/>
            <a:ext cx="4038600" cy="3776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CA6AE6C6-5BC2-42F6-BB50-DC70ECD60D7C}" type="slidenum">
              <a:rPr lang="en-US"/>
              <a:pPr>
                <a:defRPr/>
              </a:pPr>
              <a:t>‹#›</a:t>
            </a:fld>
            <a:endParaRPr lang="en-US"/>
          </a:p>
        </p:txBody>
      </p:sp>
    </p:spTree>
    <p:extLst>
      <p:ext uri="{BB962C8B-B14F-4D97-AF65-F5344CB8AC3E}">
        <p14:creationId xmlns:p14="http://schemas.microsoft.com/office/powerpoint/2010/main" val="2326541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31E34B51-7336-42EC-99AB-5CB8A738A8A6}" type="slidenum">
              <a:rPr lang="en-US"/>
              <a:pPr>
                <a:defRPr/>
              </a:pPr>
              <a:t>‹#›</a:t>
            </a:fld>
            <a:endParaRPr lang="en-US"/>
          </a:p>
        </p:txBody>
      </p:sp>
    </p:spTree>
    <p:extLst>
      <p:ext uri="{BB962C8B-B14F-4D97-AF65-F5344CB8AC3E}">
        <p14:creationId xmlns:p14="http://schemas.microsoft.com/office/powerpoint/2010/main" val="2576293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A39CCBED-6577-4EEE-BF20-E9CACC746C64}" type="slidenum">
              <a:rPr lang="en-US"/>
              <a:pPr>
                <a:defRPr/>
              </a:pPr>
              <a:t>‹#›</a:t>
            </a:fld>
            <a:endParaRPr lang="en-US"/>
          </a:p>
        </p:txBody>
      </p:sp>
    </p:spTree>
    <p:extLst>
      <p:ext uri="{BB962C8B-B14F-4D97-AF65-F5344CB8AC3E}">
        <p14:creationId xmlns:p14="http://schemas.microsoft.com/office/powerpoint/2010/main" val="244691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D4FEEBDB-E33E-4765-8990-A2E9DA29D668}" type="slidenum">
              <a:rPr lang="en-US"/>
              <a:pPr>
                <a:defRPr/>
              </a:pPr>
              <a:t>‹#›</a:t>
            </a:fld>
            <a:endParaRPr lang="en-US"/>
          </a:p>
        </p:txBody>
      </p:sp>
    </p:spTree>
    <p:extLst>
      <p:ext uri="{BB962C8B-B14F-4D97-AF65-F5344CB8AC3E}">
        <p14:creationId xmlns:p14="http://schemas.microsoft.com/office/powerpoint/2010/main" val="2669435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EAE11E83-7B7C-4CEE-AE85-CD2EB506AC19}" type="slidenum">
              <a:rPr lang="en-US"/>
              <a:pPr>
                <a:defRPr/>
              </a:pPr>
              <a:t>‹#›</a:t>
            </a:fld>
            <a:endParaRPr lang="en-US"/>
          </a:p>
        </p:txBody>
      </p:sp>
    </p:spTree>
    <p:extLst>
      <p:ext uri="{BB962C8B-B14F-4D97-AF65-F5344CB8AC3E}">
        <p14:creationId xmlns:p14="http://schemas.microsoft.com/office/powerpoint/2010/main" val="330086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1632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4989524E-23CD-4BCA-A65C-A4AFDA70D531}" type="slidenum">
              <a:rPr lang="en-US"/>
              <a:pPr>
                <a:defRPr/>
              </a:pPr>
              <a:t>‹#›</a:t>
            </a:fld>
            <a:endParaRPr lang="en-US"/>
          </a:p>
        </p:txBody>
      </p:sp>
    </p:spTree>
    <p:extLst>
      <p:ext uri="{BB962C8B-B14F-4D97-AF65-F5344CB8AC3E}">
        <p14:creationId xmlns:p14="http://schemas.microsoft.com/office/powerpoint/2010/main" val="3677459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6A930E1A-2C16-473C-8303-4F04D7D40020}" type="slidenum">
              <a:rPr lang="en-US"/>
              <a:pPr>
                <a:defRPr/>
              </a:pPr>
              <a:t>‹#›</a:t>
            </a:fld>
            <a:endParaRPr lang="en-US"/>
          </a:p>
        </p:txBody>
      </p:sp>
    </p:spTree>
    <p:extLst>
      <p:ext uri="{BB962C8B-B14F-4D97-AF65-F5344CB8AC3E}">
        <p14:creationId xmlns:p14="http://schemas.microsoft.com/office/powerpoint/2010/main" val="3267259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62038"/>
            <a:ext cx="2057400" cy="50641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062038"/>
            <a:ext cx="6019800" cy="506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60033263-D25D-4F83-A73F-49271BEF7BE8}" type="slidenum">
              <a:rPr lang="en-US"/>
              <a:pPr>
                <a:defRPr/>
              </a:pPr>
              <a:t>‹#›</a:t>
            </a:fld>
            <a:endParaRPr lang="en-US"/>
          </a:p>
        </p:txBody>
      </p:sp>
    </p:spTree>
    <p:extLst>
      <p:ext uri="{BB962C8B-B14F-4D97-AF65-F5344CB8AC3E}">
        <p14:creationId xmlns:p14="http://schemas.microsoft.com/office/powerpoint/2010/main" val="35666990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isissmallto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3"/>
          <p:cNvSpPr>
            <a:spLocks noGrp="1" noChangeArrowheads="1"/>
          </p:cNvSpPr>
          <p:nvPr>
            <p:ph type="ctrTitle"/>
          </p:nvPr>
        </p:nvSpPr>
        <p:spPr>
          <a:xfrm>
            <a:off x="685800" y="1484313"/>
            <a:ext cx="7772400" cy="1470025"/>
          </a:xfrm>
        </p:spPr>
        <p:txBody>
          <a:bodyPr/>
          <a:lstStyle>
            <a:lvl1pPr>
              <a:defRPr/>
            </a:lvl1pPr>
          </a:lstStyle>
          <a:p>
            <a:r>
              <a:rPr lang="en-US"/>
              <a:t>Click to edit Master title style</a:t>
            </a:r>
          </a:p>
        </p:txBody>
      </p:sp>
      <p:sp>
        <p:nvSpPr>
          <p:cNvPr id="10244" name="Rectangle 4"/>
          <p:cNvSpPr>
            <a:spLocks noGrp="1" noChangeArrowheads="1"/>
          </p:cNvSpPr>
          <p:nvPr>
            <p:ph type="subTitle" idx="1"/>
          </p:nvPr>
        </p:nvSpPr>
        <p:spPr>
          <a:xfrm>
            <a:off x="1371600" y="32131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pPr>
              <a:defRPr/>
            </a:pPr>
            <a:fld id="{485E9D95-5918-4E84-ACFC-DFED76078188}" type="slidenum">
              <a:rPr lang="en-US"/>
              <a:pPr>
                <a:defRPr/>
              </a:pPr>
              <a:t>‹#›</a:t>
            </a:fld>
            <a:endParaRPr lang="en-US"/>
          </a:p>
        </p:txBody>
      </p:sp>
    </p:spTree>
    <p:extLst>
      <p:ext uri="{BB962C8B-B14F-4D97-AF65-F5344CB8AC3E}">
        <p14:creationId xmlns:p14="http://schemas.microsoft.com/office/powerpoint/2010/main" val="676168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EA79C9A8-73C0-4240-B0FA-BD70C1445C49}" type="slidenum">
              <a:rPr lang="en-US"/>
              <a:pPr>
                <a:defRPr/>
              </a:pPr>
              <a:t>‹#›</a:t>
            </a:fld>
            <a:endParaRPr lang="en-US"/>
          </a:p>
        </p:txBody>
      </p:sp>
    </p:spTree>
    <p:extLst>
      <p:ext uri="{BB962C8B-B14F-4D97-AF65-F5344CB8AC3E}">
        <p14:creationId xmlns:p14="http://schemas.microsoft.com/office/powerpoint/2010/main" val="2720285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DF61DDB3-E86C-442F-B686-C680442E3738}" type="slidenum">
              <a:rPr lang="en-US"/>
              <a:pPr>
                <a:defRPr/>
              </a:pPr>
              <a:t>‹#›</a:t>
            </a:fld>
            <a:endParaRPr lang="en-US"/>
          </a:p>
        </p:txBody>
      </p:sp>
    </p:spTree>
    <p:extLst>
      <p:ext uri="{BB962C8B-B14F-4D97-AF65-F5344CB8AC3E}">
        <p14:creationId xmlns:p14="http://schemas.microsoft.com/office/powerpoint/2010/main" val="937160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276475"/>
            <a:ext cx="4038600" cy="3849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276475"/>
            <a:ext cx="4038600" cy="3849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394156DD-5744-438A-A3D4-015D3F9F9DAE}" type="slidenum">
              <a:rPr lang="en-US"/>
              <a:pPr>
                <a:defRPr/>
              </a:pPr>
              <a:t>‹#›</a:t>
            </a:fld>
            <a:endParaRPr lang="en-US"/>
          </a:p>
        </p:txBody>
      </p:sp>
    </p:spTree>
    <p:extLst>
      <p:ext uri="{BB962C8B-B14F-4D97-AF65-F5344CB8AC3E}">
        <p14:creationId xmlns:p14="http://schemas.microsoft.com/office/powerpoint/2010/main" val="4390653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08ECA59F-B535-49CB-8138-79DE5E19418B}" type="slidenum">
              <a:rPr lang="en-US"/>
              <a:pPr>
                <a:defRPr/>
              </a:pPr>
              <a:t>‹#›</a:t>
            </a:fld>
            <a:endParaRPr lang="en-US"/>
          </a:p>
        </p:txBody>
      </p:sp>
    </p:spTree>
    <p:extLst>
      <p:ext uri="{BB962C8B-B14F-4D97-AF65-F5344CB8AC3E}">
        <p14:creationId xmlns:p14="http://schemas.microsoft.com/office/powerpoint/2010/main" val="131072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0792BA07-D067-48A3-892A-AAC14A41E36E}" type="slidenum">
              <a:rPr lang="en-US"/>
              <a:pPr>
                <a:defRPr/>
              </a:pPr>
              <a:t>‹#›</a:t>
            </a:fld>
            <a:endParaRPr lang="en-US"/>
          </a:p>
        </p:txBody>
      </p:sp>
    </p:spTree>
    <p:extLst>
      <p:ext uri="{BB962C8B-B14F-4D97-AF65-F5344CB8AC3E}">
        <p14:creationId xmlns:p14="http://schemas.microsoft.com/office/powerpoint/2010/main" val="1747812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8B5220E2-F8A1-4207-9AEA-31AE1B71557A}" type="slidenum">
              <a:rPr lang="en-US"/>
              <a:pPr>
                <a:defRPr/>
              </a:pPr>
              <a:t>‹#›</a:t>
            </a:fld>
            <a:endParaRPr lang="en-US"/>
          </a:p>
        </p:txBody>
      </p:sp>
    </p:spTree>
    <p:extLst>
      <p:ext uri="{BB962C8B-B14F-4D97-AF65-F5344CB8AC3E}">
        <p14:creationId xmlns:p14="http://schemas.microsoft.com/office/powerpoint/2010/main" val="3080375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990465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1AC1083F-4966-4D1D-B43A-AF03F9B36959}" type="slidenum">
              <a:rPr lang="en-US"/>
              <a:pPr>
                <a:defRPr/>
              </a:pPr>
              <a:t>‹#›</a:t>
            </a:fld>
            <a:endParaRPr lang="en-US"/>
          </a:p>
        </p:txBody>
      </p:sp>
    </p:spTree>
    <p:extLst>
      <p:ext uri="{BB962C8B-B14F-4D97-AF65-F5344CB8AC3E}">
        <p14:creationId xmlns:p14="http://schemas.microsoft.com/office/powerpoint/2010/main" val="1465157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77ECF6DA-FA4D-4E88-A298-C29A48BDE1F1}" type="slidenum">
              <a:rPr lang="en-US"/>
              <a:pPr>
                <a:defRPr/>
              </a:pPr>
              <a:t>‹#›</a:t>
            </a:fld>
            <a:endParaRPr lang="en-US"/>
          </a:p>
        </p:txBody>
      </p:sp>
    </p:spTree>
    <p:extLst>
      <p:ext uri="{BB962C8B-B14F-4D97-AF65-F5344CB8AC3E}">
        <p14:creationId xmlns:p14="http://schemas.microsoft.com/office/powerpoint/2010/main" val="560920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C1CF1665-E9E2-4110-88D7-034FB5CE1A06}" type="slidenum">
              <a:rPr lang="en-US"/>
              <a:pPr>
                <a:defRPr/>
              </a:pPr>
              <a:t>‹#›</a:t>
            </a:fld>
            <a:endParaRPr lang="en-US"/>
          </a:p>
        </p:txBody>
      </p:sp>
    </p:spTree>
    <p:extLst>
      <p:ext uri="{BB962C8B-B14F-4D97-AF65-F5344CB8AC3E}">
        <p14:creationId xmlns:p14="http://schemas.microsoft.com/office/powerpoint/2010/main" val="40431639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08050"/>
            <a:ext cx="2057400" cy="52181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08050"/>
            <a:ext cx="6019800" cy="5218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EDDB42E5-4D61-4E8F-8F45-D92627E7E8EB}" type="slidenum">
              <a:rPr lang="en-US"/>
              <a:pPr>
                <a:defRPr/>
              </a:pPr>
              <a:t>‹#›</a:t>
            </a:fld>
            <a:endParaRPr lang="en-US"/>
          </a:p>
        </p:txBody>
      </p:sp>
    </p:spTree>
    <p:extLst>
      <p:ext uri="{BB962C8B-B14F-4D97-AF65-F5344CB8AC3E}">
        <p14:creationId xmlns:p14="http://schemas.microsoft.com/office/powerpoint/2010/main" val="13608042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isislargebott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360988"/>
            <a:ext cx="9144000"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3"/>
          <p:cNvSpPr>
            <a:spLocks noGrp="1" noChangeArrowheads="1"/>
          </p:cNvSpPr>
          <p:nvPr>
            <p:ph type="ctrTitle"/>
          </p:nvPr>
        </p:nvSpPr>
        <p:spPr>
          <a:xfrm>
            <a:off x="685800" y="1484313"/>
            <a:ext cx="7772400" cy="1470025"/>
          </a:xfrm>
        </p:spPr>
        <p:txBody>
          <a:bodyPr/>
          <a:lstStyle>
            <a:lvl1pPr>
              <a:defRPr/>
            </a:lvl1pPr>
          </a:lstStyle>
          <a:p>
            <a:r>
              <a:rPr lang="en-US"/>
              <a:t>Click to edit Master title style</a:t>
            </a:r>
          </a:p>
        </p:txBody>
      </p:sp>
      <p:sp>
        <p:nvSpPr>
          <p:cNvPr id="12292" name="Rectangle 4"/>
          <p:cNvSpPr>
            <a:spLocks noGrp="1" noChangeArrowheads="1"/>
          </p:cNvSpPr>
          <p:nvPr>
            <p:ph type="subTitle" idx="1"/>
          </p:nvPr>
        </p:nvSpPr>
        <p:spPr>
          <a:xfrm>
            <a:off x="1371600" y="32131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Tree>
    <p:extLst>
      <p:ext uri="{BB962C8B-B14F-4D97-AF65-F5344CB8AC3E}">
        <p14:creationId xmlns:p14="http://schemas.microsoft.com/office/powerpoint/2010/main" val="2326586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193003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029980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3773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3773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2029530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89120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101529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205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205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966831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095382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8687604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479562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7319334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099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099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86270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49110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16071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64640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96496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69044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isissmallbottom"/>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360988"/>
            <a:ext cx="9144000"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8" name="Rectangle 4"/>
          <p:cNvSpPr>
            <a:spLocks noGrp="1" noChangeArrowheads="1"/>
          </p:cNvSpPr>
          <p:nvPr>
            <p:ph type="body" idx="1"/>
          </p:nvPr>
        </p:nvSpPr>
        <p:spPr bwMode="auto">
          <a:xfrm>
            <a:off x="457200" y="1600200"/>
            <a:ext cx="8229600" cy="420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125"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6333" r:id="rId1"/>
    <p:sldLayoutId id="2147486293" r:id="rId2"/>
    <p:sldLayoutId id="2147486294" r:id="rId3"/>
    <p:sldLayoutId id="2147486295" r:id="rId4"/>
    <p:sldLayoutId id="2147486296" r:id="rId5"/>
    <p:sldLayoutId id="2147486297" r:id="rId6"/>
    <p:sldLayoutId id="2147486298" r:id="rId7"/>
    <p:sldLayoutId id="2147486299" r:id="rId8"/>
    <p:sldLayoutId id="2147486300" r:id="rId9"/>
    <p:sldLayoutId id="2147486301" r:id="rId10"/>
    <p:sldLayoutId id="214748630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itchFamily="34" charset="0"/>
        </a:defRPr>
      </a:lvl2pPr>
      <a:lvl3pPr algn="ctr" rtl="0" eaLnBrk="0" fontAlgn="base" hangingPunct="0">
        <a:spcBef>
          <a:spcPct val="0"/>
        </a:spcBef>
        <a:spcAft>
          <a:spcPct val="0"/>
        </a:spcAft>
        <a:defRPr sz="4400">
          <a:solidFill>
            <a:schemeClr val="tx2"/>
          </a:solidFill>
          <a:latin typeface="Calibri" pitchFamily="34" charset="0"/>
        </a:defRPr>
      </a:lvl3pPr>
      <a:lvl4pPr algn="ctr" rtl="0" eaLnBrk="0" fontAlgn="base" hangingPunct="0">
        <a:spcBef>
          <a:spcPct val="0"/>
        </a:spcBef>
        <a:spcAft>
          <a:spcPct val="0"/>
        </a:spcAft>
        <a:defRPr sz="4400">
          <a:solidFill>
            <a:schemeClr val="tx2"/>
          </a:solidFill>
          <a:latin typeface="Calibri" pitchFamily="34" charset="0"/>
        </a:defRPr>
      </a:lvl4pPr>
      <a:lvl5pPr algn="ctr" rtl="0" eaLnBrk="0" fontAlgn="base" hangingPunct="0">
        <a:spcBef>
          <a:spcPct val="0"/>
        </a:spcBef>
        <a:spcAft>
          <a:spcPct val="0"/>
        </a:spcAft>
        <a:defRPr sz="4400">
          <a:solidFill>
            <a:schemeClr val="tx2"/>
          </a:solidFill>
          <a:latin typeface="Calibri" pitchFamily="34" charset="0"/>
        </a:defRPr>
      </a:lvl5pPr>
      <a:lvl6pPr marL="457200" algn="ctr" rtl="0" fontAlgn="base">
        <a:spcBef>
          <a:spcPct val="0"/>
        </a:spcBef>
        <a:spcAft>
          <a:spcPct val="0"/>
        </a:spcAft>
        <a:defRPr sz="4400">
          <a:solidFill>
            <a:schemeClr val="tx2"/>
          </a:solidFill>
          <a:latin typeface="Lucida Sans" pitchFamily="34" charset="0"/>
        </a:defRPr>
      </a:lvl6pPr>
      <a:lvl7pPr marL="914400" algn="ctr" rtl="0" fontAlgn="base">
        <a:spcBef>
          <a:spcPct val="0"/>
        </a:spcBef>
        <a:spcAft>
          <a:spcPct val="0"/>
        </a:spcAft>
        <a:defRPr sz="4400">
          <a:solidFill>
            <a:schemeClr val="tx2"/>
          </a:solidFill>
          <a:latin typeface="Lucida Sans" pitchFamily="34" charset="0"/>
        </a:defRPr>
      </a:lvl7pPr>
      <a:lvl8pPr marL="1371600" algn="ctr" rtl="0" fontAlgn="base">
        <a:spcBef>
          <a:spcPct val="0"/>
        </a:spcBef>
        <a:spcAft>
          <a:spcPct val="0"/>
        </a:spcAft>
        <a:defRPr sz="4400">
          <a:solidFill>
            <a:schemeClr val="tx2"/>
          </a:solidFill>
          <a:latin typeface="Lucida Sans" pitchFamily="34" charset="0"/>
        </a:defRPr>
      </a:lvl8pPr>
      <a:lvl9pPr marL="1828800" algn="ctr" rtl="0" fontAlgn="base">
        <a:spcBef>
          <a:spcPct val="0"/>
        </a:spcBef>
        <a:spcAft>
          <a:spcPct val="0"/>
        </a:spcAft>
        <a:defRPr sz="44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isislargetop"/>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2411413" y="1062038"/>
            <a:ext cx="62753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2" name="Rectangle 4"/>
          <p:cNvSpPr>
            <a:spLocks noGrp="1" noChangeArrowheads="1"/>
          </p:cNvSpPr>
          <p:nvPr>
            <p:ph type="body" idx="1"/>
          </p:nvPr>
        </p:nvSpPr>
        <p:spPr bwMode="auto">
          <a:xfrm>
            <a:off x="457200" y="2349500"/>
            <a:ext cx="8229600"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173"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174" name="Rectangle 6"/>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175" name="Rectangle 7"/>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2AC54C59-FA90-4DB0-9863-78DB83B8A38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334" r:id="rId1"/>
    <p:sldLayoutId id="2147486303" r:id="rId2"/>
    <p:sldLayoutId id="2147486304" r:id="rId3"/>
    <p:sldLayoutId id="2147486305" r:id="rId4"/>
    <p:sldLayoutId id="2147486306" r:id="rId5"/>
    <p:sldLayoutId id="2147486307" r:id="rId6"/>
    <p:sldLayoutId id="2147486308" r:id="rId7"/>
    <p:sldLayoutId id="2147486309" r:id="rId8"/>
    <p:sldLayoutId id="2147486310" r:id="rId9"/>
    <p:sldLayoutId id="2147486311" r:id="rId10"/>
    <p:sldLayoutId id="214748631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Lucida Sans" pitchFamily="34" charset="0"/>
        </a:defRPr>
      </a:lvl2pPr>
      <a:lvl3pPr algn="ctr" rtl="0" eaLnBrk="0" fontAlgn="base" hangingPunct="0">
        <a:spcBef>
          <a:spcPct val="0"/>
        </a:spcBef>
        <a:spcAft>
          <a:spcPct val="0"/>
        </a:spcAft>
        <a:defRPr sz="4400">
          <a:solidFill>
            <a:schemeClr val="tx2"/>
          </a:solidFill>
          <a:latin typeface="Lucida Sans" pitchFamily="34" charset="0"/>
        </a:defRPr>
      </a:lvl3pPr>
      <a:lvl4pPr algn="ctr" rtl="0" eaLnBrk="0" fontAlgn="base" hangingPunct="0">
        <a:spcBef>
          <a:spcPct val="0"/>
        </a:spcBef>
        <a:spcAft>
          <a:spcPct val="0"/>
        </a:spcAft>
        <a:defRPr sz="4400">
          <a:solidFill>
            <a:schemeClr val="tx2"/>
          </a:solidFill>
          <a:latin typeface="Lucida Sans" pitchFamily="34" charset="0"/>
        </a:defRPr>
      </a:lvl4pPr>
      <a:lvl5pPr algn="ctr" rtl="0" eaLnBrk="0" fontAlgn="base" hangingPunct="0">
        <a:spcBef>
          <a:spcPct val="0"/>
        </a:spcBef>
        <a:spcAft>
          <a:spcPct val="0"/>
        </a:spcAft>
        <a:defRPr sz="4400">
          <a:solidFill>
            <a:schemeClr val="tx2"/>
          </a:solidFill>
          <a:latin typeface="Lucida Sans" pitchFamily="34" charset="0"/>
        </a:defRPr>
      </a:lvl5pPr>
      <a:lvl6pPr marL="457200" algn="ctr" rtl="0" fontAlgn="base">
        <a:spcBef>
          <a:spcPct val="0"/>
        </a:spcBef>
        <a:spcAft>
          <a:spcPct val="0"/>
        </a:spcAft>
        <a:defRPr sz="4400">
          <a:solidFill>
            <a:schemeClr val="tx2"/>
          </a:solidFill>
          <a:latin typeface="Lucida Sans" pitchFamily="34" charset="0"/>
        </a:defRPr>
      </a:lvl6pPr>
      <a:lvl7pPr marL="914400" algn="ctr" rtl="0" fontAlgn="base">
        <a:spcBef>
          <a:spcPct val="0"/>
        </a:spcBef>
        <a:spcAft>
          <a:spcPct val="0"/>
        </a:spcAft>
        <a:defRPr sz="4400">
          <a:solidFill>
            <a:schemeClr val="tx2"/>
          </a:solidFill>
          <a:latin typeface="Lucida Sans" pitchFamily="34" charset="0"/>
        </a:defRPr>
      </a:lvl7pPr>
      <a:lvl8pPr marL="1371600" algn="ctr" rtl="0" fontAlgn="base">
        <a:spcBef>
          <a:spcPct val="0"/>
        </a:spcBef>
        <a:spcAft>
          <a:spcPct val="0"/>
        </a:spcAft>
        <a:defRPr sz="4400">
          <a:solidFill>
            <a:schemeClr val="tx2"/>
          </a:solidFill>
          <a:latin typeface="Lucida Sans" pitchFamily="34" charset="0"/>
        </a:defRPr>
      </a:lvl8pPr>
      <a:lvl9pPr marL="1828800" algn="ctr" rtl="0" fontAlgn="base">
        <a:spcBef>
          <a:spcPct val="0"/>
        </a:spcBef>
        <a:spcAft>
          <a:spcPct val="0"/>
        </a:spcAft>
        <a:defRPr sz="44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isissmalltop"/>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2411413" y="908050"/>
            <a:ext cx="6275387"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6" name="Rectangle 4"/>
          <p:cNvSpPr>
            <a:spLocks noGrp="1" noChangeArrowheads="1"/>
          </p:cNvSpPr>
          <p:nvPr>
            <p:ph type="body" idx="1"/>
          </p:nvPr>
        </p:nvSpPr>
        <p:spPr bwMode="auto">
          <a:xfrm>
            <a:off x="457200" y="2276475"/>
            <a:ext cx="8229600"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1"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9222" name="Rectangle 6"/>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9223" name="Rectangle 7"/>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A4A5246A-71C2-412D-94E4-A54AD109518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6335" r:id="rId1"/>
    <p:sldLayoutId id="2147486313" r:id="rId2"/>
    <p:sldLayoutId id="2147486314" r:id="rId3"/>
    <p:sldLayoutId id="2147486315" r:id="rId4"/>
    <p:sldLayoutId id="2147486316" r:id="rId5"/>
    <p:sldLayoutId id="2147486317" r:id="rId6"/>
    <p:sldLayoutId id="2147486318" r:id="rId7"/>
    <p:sldLayoutId id="2147486319" r:id="rId8"/>
    <p:sldLayoutId id="2147486320" r:id="rId9"/>
    <p:sldLayoutId id="2147486321" r:id="rId10"/>
    <p:sldLayoutId id="214748632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Lucida Sans" pitchFamily="34" charset="0"/>
        </a:defRPr>
      </a:lvl2pPr>
      <a:lvl3pPr algn="ctr" rtl="0" eaLnBrk="0" fontAlgn="base" hangingPunct="0">
        <a:spcBef>
          <a:spcPct val="0"/>
        </a:spcBef>
        <a:spcAft>
          <a:spcPct val="0"/>
        </a:spcAft>
        <a:defRPr sz="4400">
          <a:solidFill>
            <a:schemeClr val="tx2"/>
          </a:solidFill>
          <a:latin typeface="Lucida Sans" pitchFamily="34" charset="0"/>
        </a:defRPr>
      </a:lvl3pPr>
      <a:lvl4pPr algn="ctr" rtl="0" eaLnBrk="0" fontAlgn="base" hangingPunct="0">
        <a:spcBef>
          <a:spcPct val="0"/>
        </a:spcBef>
        <a:spcAft>
          <a:spcPct val="0"/>
        </a:spcAft>
        <a:defRPr sz="4400">
          <a:solidFill>
            <a:schemeClr val="tx2"/>
          </a:solidFill>
          <a:latin typeface="Lucida Sans" pitchFamily="34" charset="0"/>
        </a:defRPr>
      </a:lvl4pPr>
      <a:lvl5pPr algn="ctr" rtl="0" eaLnBrk="0" fontAlgn="base" hangingPunct="0">
        <a:spcBef>
          <a:spcPct val="0"/>
        </a:spcBef>
        <a:spcAft>
          <a:spcPct val="0"/>
        </a:spcAft>
        <a:defRPr sz="4400">
          <a:solidFill>
            <a:schemeClr val="tx2"/>
          </a:solidFill>
          <a:latin typeface="Lucida Sans" pitchFamily="34" charset="0"/>
        </a:defRPr>
      </a:lvl5pPr>
      <a:lvl6pPr marL="457200" algn="ctr" rtl="0" fontAlgn="base">
        <a:spcBef>
          <a:spcPct val="0"/>
        </a:spcBef>
        <a:spcAft>
          <a:spcPct val="0"/>
        </a:spcAft>
        <a:defRPr sz="4400">
          <a:solidFill>
            <a:schemeClr val="tx2"/>
          </a:solidFill>
          <a:latin typeface="Lucida Sans" pitchFamily="34" charset="0"/>
        </a:defRPr>
      </a:lvl6pPr>
      <a:lvl7pPr marL="914400" algn="ctr" rtl="0" fontAlgn="base">
        <a:spcBef>
          <a:spcPct val="0"/>
        </a:spcBef>
        <a:spcAft>
          <a:spcPct val="0"/>
        </a:spcAft>
        <a:defRPr sz="4400">
          <a:solidFill>
            <a:schemeClr val="tx2"/>
          </a:solidFill>
          <a:latin typeface="Lucida Sans" pitchFamily="34" charset="0"/>
        </a:defRPr>
      </a:lvl7pPr>
      <a:lvl8pPr marL="1371600" algn="ctr" rtl="0" fontAlgn="base">
        <a:spcBef>
          <a:spcPct val="0"/>
        </a:spcBef>
        <a:spcAft>
          <a:spcPct val="0"/>
        </a:spcAft>
        <a:defRPr sz="4400">
          <a:solidFill>
            <a:schemeClr val="tx2"/>
          </a:solidFill>
          <a:latin typeface="Lucida Sans" pitchFamily="34" charset="0"/>
        </a:defRPr>
      </a:lvl8pPr>
      <a:lvl9pPr marL="1828800" algn="ctr" rtl="0" fontAlgn="base">
        <a:spcBef>
          <a:spcPct val="0"/>
        </a:spcBef>
        <a:spcAft>
          <a:spcPct val="0"/>
        </a:spcAft>
        <a:defRPr sz="44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isislargebottom"/>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360988"/>
            <a:ext cx="9144000"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100" name="Rectangle 4"/>
          <p:cNvSpPr>
            <a:spLocks noGrp="1" noChangeArrowheads="1"/>
          </p:cNvSpPr>
          <p:nvPr>
            <p:ph type="body" idx="1"/>
          </p:nvPr>
        </p:nvSpPr>
        <p:spPr bwMode="auto">
          <a:xfrm>
            <a:off x="457200" y="1600200"/>
            <a:ext cx="82296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1269"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bg1"/>
                </a:solidFill>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6336" r:id="rId1"/>
    <p:sldLayoutId id="2147486323" r:id="rId2"/>
    <p:sldLayoutId id="2147486324" r:id="rId3"/>
    <p:sldLayoutId id="2147486325" r:id="rId4"/>
    <p:sldLayoutId id="2147486326" r:id="rId5"/>
    <p:sldLayoutId id="2147486327" r:id="rId6"/>
    <p:sldLayoutId id="2147486328" r:id="rId7"/>
    <p:sldLayoutId id="2147486329" r:id="rId8"/>
    <p:sldLayoutId id="2147486330" r:id="rId9"/>
    <p:sldLayoutId id="2147486331" r:id="rId10"/>
    <p:sldLayoutId id="2147486332"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jp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jpg"/></Relationships>
</file>

<file path=ppt/slides/_rels/slide2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5.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p:cNvSpPr txBox="1">
            <a:spLocks noChangeArrowheads="1"/>
          </p:cNvSpPr>
          <p:nvPr/>
        </p:nvSpPr>
        <p:spPr bwMode="auto">
          <a:xfrm>
            <a:off x="395288" y="1340768"/>
            <a:ext cx="8353176"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pPr>
            <a:r>
              <a:rPr lang="en-GB" altLang="en-US" sz="2000" dirty="0" smtClean="0"/>
              <a:t>Some preliminaries</a:t>
            </a:r>
          </a:p>
          <a:p>
            <a:pPr eaLnBrk="1" hangingPunct="1">
              <a:spcBef>
                <a:spcPct val="0"/>
              </a:spcBef>
            </a:pPr>
            <a:endParaRPr lang="en-GB" altLang="en-US" sz="2000" dirty="0"/>
          </a:p>
          <a:p>
            <a:pPr eaLnBrk="1" hangingPunct="1">
              <a:spcBef>
                <a:spcPct val="0"/>
              </a:spcBef>
            </a:pPr>
            <a:r>
              <a:rPr lang="en-GB" altLang="en-US" sz="2000" dirty="0" smtClean="0"/>
              <a:t>A physical picture of spin waves</a:t>
            </a:r>
          </a:p>
          <a:p>
            <a:pPr eaLnBrk="1" hangingPunct="1">
              <a:spcBef>
                <a:spcPct val="0"/>
              </a:spcBef>
            </a:pPr>
            <a:endParaRPr lang="en-GB" altLang="en-US" sz="2000" dirty="0"/>
          </a:p>
          <a:p>
            <a:pPr eaLnBrk="1" hangingPunct="1">
              <a:spcBef>
                <a:spcPct val="0"/>
              </a:spcBef>
            </a:pPr>
            <a:r>
              <a:rPr lang="en-GB" altLang="en-US" sz="2000" dirty="0" smtClean="0"/>
              <a:t>A semi-classical approach to spin waves (ferromagnetic and antiferromagnetic chains, plus variants)</a:t>
            </a:r>
          </a:p>
          <a:p>
            <a:pPr eaLnBrk="1" hangingPunct="1">
              <a:spcBef>
                <a:spcPct val="0"/>
              </a:spcBef>
            </a:pPr>
            <a:endParaRPr lang="en-GB" altLang="en-US" sz="2000" dirty="0"/>
          </a:p>
          <a:p>
            <a:pPr eaLnBrk="1" hangingPunct="1">
              <a:spcBef>
                <a:spcPct val="0"/>
              </a:spcBef>
            </a:pPr>
            <a:r>
              <a:rPr lang="en-GB" altLang="en-US" sz="2000" dirty="0"/>
              <a:t>A</a:t>
            </a:r>
            <a:r>
              <a:rPr lang="en-GB" altLang="en-US" sz="2000" dirty="0" smtClean="0"/>
              <a:t> quantum treatment of the ferromagnetic chain</a:t>
            </a:r>
          </a:p>
          <a:p>
            <a:pPr eaLnBrk="1" hangingPunct="1">
              <a:spcBef>
                <a:spcPct val="0"/>
              </a:spcBef>
            </a:pPr>
            <a:endParaRPr lang="en-GB" altLang="en-US" sz="2000" dirty="0"/>
          </a:p>
          <a:p>
            <a:pPr eaLnBrk="1" hangingPunct="1">
              <a:spcBef>
                <a:spcPct val="0"/>
              </a:spcBef>
            </a:pPr>
            <a:r>
              <a:rPr lang="en-GB" altLang="en-US" sz="2000" dirty="0" smtClean="0"/>
              <a:t>The neutron inelastic cross section of spin waves</a:t>
            </a:r>
          </a:p>
          <a:p>
            <a:pPr eaLnBrk="1" hangingPunct="1">
              <a:spcBef>
                <a:spcPct val="0"/>
              </a:spcBef>
            </a:pPr>
            <a:endParaRPr lang="en-GB" altLang="en-US" sz="2000" dirty="0"/>
          </a:p>
          <a:p>
            <a:pPr eaLnBrk="1" hangingPunct="1">
              <a:spcBef>
                <a:spcPct val="0"/>
              </a:spcBef>
            </a:pPr>
            <a:r>
              <a:rPr lang="en-GB" altLang="en-US" sz="2000" dirty="0" smtClean="0"/>
              <a:t>Calculating the spin wave dispersion and its neutron inelastic cross section in practice</a:t>
            </a:r>
          </a:p>
        </p:txBody>
      </p:sp>
      <p:sp>
        <p:nvSpPr>
          <p:cNvPr id="4" name="TextBox 1"/>
          <p:cNvSpPr txBox="1">
            <a:spLocks noChangeArrowheads="1"/>
          </p:cNvSpPr>
          <p:nvPr/>
        </p:nvSpPr>
        <p:spPr bwMode="auto">
          <a:xfrm>
            <a:off x="107950" y="116632"/>
            <a:ext cx="8928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algn="ctr" eaLnBrk="1" hangingPunct="1">
              <a:spcBef>
                <a:spcPct val="0"/>
              </a:spcBef>
              <a:buFontTx/>
              <a:buNone/>
            </a:pPr>
            <a:r>
              <a:rPr lang="en-GB" altLang="en-US" b="1" u="sng" dirty="0" smtClean="0"/>
              <a:t>Spin Wave Theory</a:t>
            </a:r>
          </a:p>
          <a:p>
            <a:pPr algn="ctr" eaLnBrk="1" hangingPunct="1">
              <a:spcBef>
                <a:spcPct val="0"/>
              </a:spcBef>
              <a:buFontTx/>
              <a:buNone/>
            </a:pPr>
            <a:r>
              <a:rPr lang="en-GB" altLang="en-US" sz="2400" b="1" u="sng" dirty="0" smtClean="0"/>
              <a:t>Russell Ewings – ISIS Excitations Group </a:t>
            </a:r>
          </a:p>
          <a:p>
            <a:pPr algn="ctr" eaLnBrk="1" hangingPunct="1">
              <a:spcBef>
                <a:spcPct val="0"/>
              </a:spcBef>
              <a:buFontTx/>
              <a:buNone/>
            </a:pPr>
            <a:endParaRPr lang="en-GB" altLang="en-US" sz="2400" b="1" baseline="-25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33" y="1292771"/>
            <a:ext cx="8001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1691680" y="764704"/>
            <a:ext cx="6912768" cy="923330"/>
          </a:xfrm>
          <a:prstGeom prst="rect">
            <a:avLst/>
          </a:prstGeom>
          <a:noFill/>
          <a:ln w="9525">
            <a:noFill/>
            <a:miter lim="800000"/>
            <a:headEnd/>
            <a:tailEnd/>
          </a:ln>
        </p:spPr>
        <p:txBody>
          <a:bodyPr wrap="square" rtlCol="0">
            <a:spAutoFit/>
          </a:bodyPr>
          <a:lstStyle/>
          <a:p>
            <a:r>
              <a:rPr lang="en-GB" dirty="0" smtClean="0">
                <a:latin typeface="Calibri" pitchFamily="34" charset="0"/>
              </a:rPr>
              <a:t>These approximations mean that we assume the fluctuations are transverse to the moment direction, and are small. It also means that products of the </a:t>
            </a:r>
            <a:r>
              <a:rPr lang="en-GB" i="1" dirty="0" smtClean="0">
                <a:latin typeface="Calibri" pitchFamily="34" charset="0"/>
              </a:rPr>
              <a:t>x </a:t>
            </a:r>
            <a:r>
              <a:rPr lang="en-GB" dirty="0" smtClean="0">
                <a:latin typeface="Calibri" pitchFamily="34" charset="0"/>
              </a:rPr>
              <a:t>and </a:t>
            </a:r>
            <a:r>
              <a:rPr lang="en-GB" i="1" dirty="0" smtClean="0">
                <a:latin typeface="Calibri" pitchFamily="34" charset="0"/>
              </a:rPr>
              <a:t>y</a:t>
            </a:r>
            <a:r>
              <a:rPr lang="en-GB" dirty="0" smtClean="0">
                <a:latin typeface="Calibri" pitchFamily="34" charset="0"/>
              </a:rPr>
              <a:t> spin components can be ignored</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33" y="2431182"/>
            <a:ext cx="541972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bwMode="auto">
          <a:xfrm>
            <a:off x="179512" y="1916832"/>
            <a:ext cx="7561535" cy="4524315"/>
          </a:xfrm>
          <a:prstGeom prst="rect">
            <a:avLst/>
          </a:prstGeom>
          <a:noFill/>
          <a:ln w="9525">
            <a:noFill/>
            <a:miter lim="800000"/>
            <a:headEnd/>
            <a:tailEnd/>
          </a:ln>
        </p:spPr>
        <p:txBody>
          <a:bodyPr wrap="square" rtlCol="0">
            <a:spAutoFit/>
          </a:bodyPr>
          <a:lstStyle/>
          <a:p>
            <a:r>
              <a:rPr lang="en-GB" dirty="0" smtClean="0">
                <a:latin typeface="Calibri" pitchFamily="34" charset="0"/>
              </a:rPr>
              <a:t>So our equation of motion becomes: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And similarly for the </a:t>
            </a:r>
            <a:r>
              <a:rPr lang="en-GB" i="1" dirty="0" smtClean="0">
                <a:latin typeface="Calibri" pitchFamily="34" charset="0"/>
              </a:rPr>
              <a:t>y</a:t>
            </a:r>
            <a:r>
              <a:rPr lang="en-GB" dirty="0" smtClean="0">
                <a:latin typeface="Calibri" pitchFamily="34" charset="0"/>
              </a:rPr>
              <a:t>-component:</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But the </a:t>
            </a:r>
            <a:r>
              <a:rPr lang="en-GB" i="1" dirty="0" smtClean="0">
                <a:latin typeface="Calibri" pitchFamily="34" charset="0"/>
              </a:rPr>
              <a:t>z</a:t>
            </a:r>
            <a:r>
              <a:rPr lang="en-GB" dirty="0" smtClean="0">
                <a:latin typeface="Calibri" pitchFamily="34" charset="0"/>
              </a:rPr>
              <a:t>-component is different:</a:t>
            </a:r>
          </a:p>
          <a:p>
            <a:endParaRPr lang="en-GB" dirty="0" smtClean="0">
              <a:latin typeface="Calibri" pitchFamily="34" charset="0"/>
            </a:endParaRPr>
          </a:p>
          <a:p>
            <a:endParaRPr lang="en-GB" dirty="0" smtClean="0">
              <a:latin typeface="Calibri" pitchFamily="34" charset="0"/>
            </a:endParaRP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509120"/>
            <a:ext cx="417195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024" y="5877272"/>
            <a:ext cx="8763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772308"/>
            <a:ext cx="13335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97447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251520" y="1412776"/>
            <a:ext cx="8640960" cy="5355312"/>
          </a:xfrm>
          <a:prstGeom prst="rect">
            <a:avLst/>
          </a:prstGeom>
          <a:noFill/>
          <a:ln w="9525">
            <a:noFill/>
            <a:miter lim="800000"/>
            <a:headEnd/>
            <a:tailEnd/>
          </a:ln>
        </p:spPr>
        <p:txBody>
          <a:bodyPr wrap="square" rtlCol="0">
            <a:spAutoFit/>
          </a:bodyPr>
          <a:lstStyle/>
          <a:p>
            <a:r>
              <a:rPr lang="en-GB" dirty="0" smtClean="0">
                <a:latin typeface="Calibri" pitchFamily="34" charset="0"/>
              </a:rPr>
              <a:t>Let’s try using travelling wave solutions to these differential equations: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Where </a:t>
            </a:r>
            <a:r>
              <a:rPr lang="en-GB" i="1" dirty="0" smtClean="0">
                <a:latin typeface="Calibri" pitchFamily="34" charset="0"/>
              </a:rPr>
              <a:t>u, v</a:t>
            </a:r>
            <a:r>
              <a:rPr lang="en-GB" dirty="0" smtClean="0">
                <a:latin typeface="Calibri" pitchFamily="34" charset="0"/>
              </a:rPr>
              <a:t> are constants, and </a:t>
            </a:r>
            <a:r>
              <a:rPr lang="en-GB" i="1" dirty="0" smtClean="0">
                <a:latin typeface="Calibri" pitchFamily="34" charset="0"/>
              </a:rPr>
              <a:t>p</a:t>
            </a:r>
            <a:r>
              <a:rPr lang="en-GB" dirty="0" smtClean="0">
                <a:latin typeface="Calibri" pitchFamily="34" charset="0"/>
              </a:rPr>
              <a:t> is an integer.</a:t>
            </a:r>
          </a:p>
          <a:p>
            <a:endParaRPr lang="en-GB" dirty="0">
              <a:latin typeface="Calibri" pitchFamily="34" charset="0"/>
            </a:endParaRPr>
          </a:p>
          <a:p>
            <a:r>
              <a:rPr lang="en-GB" dirty="0" smtClean="0">
                <a:latin typeface="Calibri" pitchFamily="34" charset="0"/>
              </a:rPr>
              <a:t>This leads to:</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So:</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err="1" smtClean="0">
              <a:latin typeface="Calibri"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64618"/>
            <a:ext cx="1895475"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16" y="3731890"/>
            <a:ext cx="23622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5013176"/>
            <a:ext cx="39909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16" y="643062"/>
            <a:ext cx="7810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610" y="692696"/>
            <a:ext cx="318135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3297" y="602208"/>
            <a:ext cx="417195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0030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sp>
        <p:nvSpPr>
          <p:cNvPr id="3" name="TextBox 2"/>
          <p:cNvSpPr txBox="1"/>
          <p:nvPr/>
        </p:nvSpPr>
        <p:spPr bwMode="auto">
          <a:xfrm>
            <a:off x="242392" y="751344"/>
            <a:ext cx="8640960" cy="5909310"/>
          </a:xfrm>
          <a:prstGeom prst="rect">
            <a:avLst/>
          </a:prstGeom>
          <a:noFill/>
          <a:ln w="9525">
            <a:noFill/>
            <a:miter lim="800000"/>
            <a:headEnd/>
            <a:tailEnd/>
          </a:ln>
        </p:spPr>
        <p:txBody>
          <a:bodyPr wrap="square" rtlCol="0">
            <a:spAutoFit/>
          </a:bodyPr>
          <a:lstStyle/>
          <a:p>
            <a:r>
              <a:rPr lang="en-GB" dirty="0" smtClean="0">
                <a:latin typeface="Calibri" pitchFamily="34" charset="0"/>
              </a:rPr>
              <a:t>It’s a similar story for the </a:t>
            </a:r>
            <a:r>
              <a:rPr lang="en-GB" i="1" dirty="0" smtClean="0">
                <a:latin typeface="Calibri" pitchFamily="34" charset="0"/>
              </a:rPr>
              <a:t>y</a:t>
            </a:r>
            <a:r>
              <a:rPr lang="en-GB" dirty="0" smtClean="0">
                <a:latin typeface="Calibri" pitchFamily="34" charset="0"/>
              </a:rPr>
              <a:t>-component:</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So in the end what we need to solve is: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Doing the maths, we get:</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So our dispersion relation is: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err="1" smtClean="0">
              <a:latin typeface="Calibri" pitchFamily="34"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61097"/>
            <a:ext cx="328612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409825"/>
            <a:ext cx="4972050"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90" y="3868862"/>
            <a:ext cx="342900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29" y="5157192"/>
            <a:ext cx="24860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30238" y="5016202"/>
            <a:ext cx="2879874" cy="7200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4918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851432"/>
            <a:ext cx="5856650" cy="4392488"/>
          </a:xfrm>
          <a:prstGeom prst="rect">
            <a:avLst/>
          </a:prstGeom>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170" y="1844824"/>
            <a:ext cx="24860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6476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sp>
        <p:nvSpPr>
          <p:cNvPr id="3" name="TextBox 2"/>
          <p:cNvSpPr txBox="1"/>
          <p:nvPr/>
        </p:nvSpPr>
        <p:spPr bwMode="auto">
          <a:xfrm>
            <a:off x="242392" y="751344"/>
            <a:ext cx="8640960" cy="2585323"/>
          </a:xfrm>
          <a:prstGeom prst="rect">
            <a:avLst/>
          </a:prstGeom>
          <a:noFill/>
          <a:ln w="9525">
            <a:noFill/>
            <a:miter lim="800000"/>
            <a:headEnd/>
            <a:tailEnd/>
          </a:ln>
        </p:spPr>
        <p:txBody>
          <a:bodyPr wrap="square" rtlCol="0">
            <a:spAutoFit/>
          </a:bodyPr>
          <a:lstStyle/>
          <a:p>
            <a:r>
              <a:rPr lang="en-GB" dirty="0" smtClean="0">
                <a:latin typeface="Calibri" pitchFamily="34" charset="0"/>
              </a:rPr>
              <a:t>An important limit of our dispersion relation                                                  is when</a:t>
            </a:r>
          </a:p>
          <a:p>
            <a:endParaRPr lang="en-GB" dirty="0">
              <a:latin typeface="Calibri" pitchFamily="34" charset="0"/>
            </a:endParaRPr>
          </a:p>
          <a:p>
            <a:r>
              <a:rPr lang="en-GB" dirty="0" smtClean="0">
                <a:latin typeface="Calibri" pitchFamily="34" charset="0"/>
              </a:rPr>
              <a:t>              , , at which point the dispersion relation is approximated by:</a:t>
            </a:r>
          </a:p>
          <a:p>
            <a:endParaRPr lang="en-GB" dirty="0">
              <a:latin typeface="Calibri" pitchFamily="34" charset="0"/>
            </a:endParaRPr>
          </a:p>
          <a:p>
            <a:endParaRPr lang="en-GB" dirty="0" smtClean="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solidFill>
                  <a:srgbClr val="0070C0"/>
                </a:solidFill>
                <a:latin typeface="Calibri" pitchFamily="34" charset="0"/>
              </a:rPr>
              <a:t>Rule of thumb number 1: At low Q a </a:t>
            </a:r>
            <a:r>
              <a:rPr lang="en-GB" dirty="0" err="1" smtClean="0">
                <a:solidFill>
                  <a:srgbClr val="0070C0"/>
                </a:solidFill>
                <a:latin typeface="Calibri" pitchFamily="34" charset="0"/>
              </a:rPr>
              <a:t>ferromagnet’s</a:t>
            </a:r>
            <a:r>
              <a:rPr lang="en-GB" dirty="0" smtClean="0">
                <a:solidFill>
                  <a:srgbClr val="0070C0"/>
                </a:solidFill>
                <a:latin typeface="Calibri" pitchFamily="34" charset="0"/>
              </a:rPr>
              <a:t> spin waves have a quadratic dispersion</a:t>
            </a:r>
            <a:endParaRPr lang="en-GB" dirty="0">
              <a:solidFill>
                <a:srgbClr val="0070C0"/>
              </a:solidFill>
              <a:latin typeface="Calibri" pitchFamily="34" charset="0"/>
            </a:endParaRPr>
          </a:p>
          <a:p>
            <a:endParaRPr lang="en-GB" dirty="0" err="1" smtClean="0">
              <a:latin typeface="Calibri"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614" y="655797"/>
            <a:ext cx="248602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70933"/>
            <a:ext cx="83820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76" y="1916832"/>
            <a:ext cx="16478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07950" y="2564904"/>
            <a:ext cx="8775402" cy="64807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396" y="3336666"/>
            <a:ext cx="4129580" cy="3097185"/>
          </a:xfrm>
          <a:prstGeom prst="rect">
            <a:avLst/>
          </a:prstGeom>
        </p:spPr>
      </p:pic>
    </p:spTree>
    <p:extLst>
      <p:ext uri="{BB962C8B-B14F-4D97-AF65-F5344CB8AC3E}">
        <p14:creationId xmlns:p14="http://schemas.microsoft.com/office/powerpoint/2010/main" val="22456929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sp>
        <p:nvSpPr>
          <p:cNvPr id="3" name="TextBox 2"/>
          <p:cNvSpPr txBox="1"/>
          <p:nvPr/>
        </p:nvSpPr>
        <p:spPr bwMode="auto">
          <a:xfrm>
            <a:off x="242392" y="751344"/>
            <a:ext cx="8640960" cy="4801314"/>
          </a:xfrm>
          <a:prstGeom prst="rect">
            <a:avLst/>
          </a:prstGeom>
          <a:noFill/>
          <a:ln w="9525">
            <a:noFill/>
            <a:miter lim="800000"/>
            <a:headEnd/>
            <a:tailEnd/>
          </a:ln>
        </p:spPr>
        <p:txBody>
          <a:bodyPr wrap="square" rtlCol="0">
            <a:spAutoFit/>
          </a:bodyPr>
          <a:lstStyle/>
          <a:p>
            <a:r>
              <a:rPr lang="en-GB" dirty="0" smtClean="0">
                <a:latin typeface="Calibri" pitchFamily="34" charset="0"/>
              </a:rPr>
              <a:t>Let’s see what happens if we make the Hamiltonian a bit more complicated / realistic…</a:t>
            </a:r>
          </a:p>
          <a:p>
            <a:endParaRPr lang="en-GB" dirty="0">
              <a:latin typeface="Calibri" pitchFamily="34" charset="0"/>
            </a:endParaRPr>
          </a:p>
          <a:p>
            <a:r>
              <a:rPr lang="en-GB" dirty="0" smtClean="0">
                <a:latin typeface="Calibri" pitchFamily="34" charset="0"/>
              </a:rPr>
              <a:t>We can add a term that quantifies the single-ion anisotropy (which arises in real materials because of crystal fields due to the magnetic site geometry). This term can give an easy axis, or an easy plane, i.e. the spins lying in a particular direction or in a particular plane is energetically favourable.</a:t>
            </a:r>
          </a:p>
          <a:p>
            <a:endParaRPr lang="en-GB" dirty="0">
              <a:latin typeface="Calibri" pitchFamily="34" charset="0"/>
            </a:endParaRPr>
          </a:p>
          <a:p>
            <a:r>
              <a:rPr lang="en-GB" dirty="0" smtClean="0">
                <a:latin typeface="Calibri" pitchFamily="34" charset="0"/>
              </a:rPr>
              <a:t>Let’s consider the case where </a:t>
            </a:r>
            <a:r>
              <a:rPr lang="en-GB" i="1" dirty="0" smtClean="0">
                <a:latin typeface="Calibri" pitchFamily="34" charset="0"/>
              </a:rPr>
              <a:t>z</a:t>
            </a:r>
            <a:r>
              <a:rPr lang="en-GB" dirty="0" smtClean="0">
                <a:latin typeface="Calibri" pitchFamily="34" charset="0"/>
              </a:rPr>
              <a:t> is the easy axis. The Hamiltonian becomes: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Which for our chain we re-write as</a:t>
            </a:r>
          </a:p>
          <a:p>
            <a:endParaRPr lang="en-GB" dirty="0">
              <a:latin typeface="Calibri" pitchFamily="34" charset="0"/>
            </a:endParaRPr>
          </a:p>
          <a:p>
            <a:endParaRPr lang="en-GB" dirty="0">
              <a:latin typeface="Calibri" pitchFamily="34" charset="0"/>
            </a:endParaRPr>
          </a:p>
          <a:p>
            <a:endParaRPr lang="en-GB" dirty="0" err="1" smtClean="0">
              <a:latin typeface="Calibri" pitchFamily="34"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92" y="3284984"/>
            <a:ext cx="354330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92" y="4941168"/>
            <a:ext cx="38385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7264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sp>
        <p:nvSpPr>
          <p:cNvPr id="3" name="TextBox 2"/>
          <p:cNvSpPr txBox="1"/>
          <p:nvPr/>
        </p:nvSpPr>
        <p:spPr bwMode="auto">
          <a:xfrm>
            <a:off x="242392" y="751344"/>
            <a:ext cx="8640960" cy="4247317"/>
          </a:xfrm>
          <a:prstGeom prst="rect">
            <a:avLst/>
          </a:prstGeom>
          <a:noFill/>
          <a:ln w="9525">
            <a:noFill/>
            <a:miter lim="800000"/>
            <a:headEnd/>
            <a:tailEnd/>
          </a:ln>
        </p:spPr>
        <p:txBody>
          <a:bodyPr wrap="square" rtlCol="0">
            <a:spAutoFit/>
          </a:bodyPr>
          <a:lstStyle/>
          <a:p>
            <a:r>
              <a:rPr lang="en-GB" dirty="0" smtClean="0">
                <a:latin typeface="Calibri" pitchFamily="34" charset="0"/>
              </a:rPr>
              <a:t>As before, consider the </a:t>
            </a:r>
            <a:r>
              <a:rPr lang="en-GB" i="1" dirty="0" err="1" smtClean="0">
                <a:latin typeface="Calibri" pitchFamily="34" charset="0"/>
              </a:rPr>
              <a:t>p</a:t>
            </a:r>
            <a:r>
              <a:rPr lang="en-GB" baseline="30000" dirty="0" err="1" smtClean="0">
                <a:latin typeface="Calibri" pitchFamily="34" charset="0"/>
              </a:rPr>
              <a:t>th</a:t>
            </a:r>
            <a:r>
              <a:rPr lang="en-GB" dirty="0" smtClean="0">
                <a:latin typeface="Calibri" pitchFamily="34" charset="0"/>
              </a:rPr>
              <a:t> spin in the chain:</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Where</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So:</a:t>
            </a:r>
            <a:endParaRPr lang="en-GB" dirty="0">
              <a:latin typeface="Calibri" pitchFamily="34" charset="0"/>
            </a:endParaRPr>
          </a:p>
          <a:p>
            <a:endParaRPr lang="en-GB" dirty="0" smtClean="0">
              <a:latin typeface="Calibri" pitchFamily="34" charset="0"/>
            </a:endParaRPr>
          </a:p>
          <a:p>
            <a:endParaRPr lang="en-GB" dirty="0" err="1" smtClean="0">
              <a:latin typeface="Calibri" pitchFamily="34"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62" y="1196752"/>
            <a:ext cx="421005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85" y="3067050"/>
            <a:ext cx="40386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24" y="4581128"/>
            <a:ext cx="43053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2568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sp>
        <p:nvSpPr>
          <p:cNvPr id="4" name="TextBox 3"/>
          <p:cNvSpPr txBox="1"/>
          <p:nvPr/>
        </p:nvSpPr>
        <p:spPr bwMode="auto">
          <a:xfrm>
            <a:off x="242392" y="751344"/>
            <a:ext cx="8640960" cy="3139321"/>
          </a:xfrm>
          <a:prstGeom prst="rect">
            <a:avLst/>
          </a:prstGeom>
          <a:noFill/>
          <a:ln w="9525">
            <a:noFill/>
            <a:miter lim="800000"/>
            <a:headEnd/>
            <a:tailEnd/>
          </a:ln>
        </p:spPr>
        <p:txBody>
          <a:bodyPr wrap="square" rtlCol="0">
            <a:spAutoFit/>
          </a:bodyPr>
          <a:lstStyle/>
          <a:p>
            <a:r>
              <a:rPr lang="en-GB" dirty="0" smtClean="0">
                <a:latin typeface="Calibri" pitchFamily="34" charset="0"/>
              </a:rPr>
              <a:t>Just like before we can write this out explicitly for each component, making the same approximations as we did before about the size of the different components: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Trying the same travelling wave solutions, we get:</a:t>
            </a:r>
          </a:p>
          <a:p>
            <a:endParaRPr lang="en-GB" dirty="0">
              <a:latin typeface="Calibri" pitchFamily="34" charset="0"/>
            </a:endParaRP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92" y="1461914"/>
            <a:ext cx="49720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254002"/>
            <a:ext cx="50387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58" y="3645024"/>
            <a:ext cx="5353050"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235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sp>
        <p:nvSpPr>
          <p:cNvPr id="3" name="TextBox 2"/>
          <p:cNvSpPr txBox="1"/>
          <p:nvPr/>
        </p:nvSpPr>
        <p:spPr bwMode="auto">
          <a:xfrm>
            <a:off x="242392" y="751344"/>
            <a:ext cx="8640960" cy="4524315"/>
          </a:xfrm>
          <a:prstGeom prst="rect">
            <a:avLst/>
          </a:prstGeom>
          <a:noFill/>
          <a:ln w="9525">
            <a:noFill/>
            <a:miter lim="800000"/>
            <a:headEnd/>
            <a:tailEnd/>
          </a:ln>
        </p:spPr>
        <p:txBody>
          <a:bodyPr wrap="square" rtlCol="0">
            <a:spAutoFit/>
          </a:bodyPr>
          <a:lstStyle/>
          <a:p>
            <a:r>
              <a:rPr lang="en-GB" dirty="0" smtClean="0">
                <a:latin typeface="Calibri" pitchFamily="34" charset="0"/>
              </a:rPr>
              <a:t>So we have something very similar to what we found previously:</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So that:</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solidFill>
                <a:srgbClr val="0070C0"/>
              </a:solidFill>
              <a:latin typeface="Calibri" pitchFamily="34" charset="0"/>
            </a:endParaRPr>
          </a:p>
          <a:p>
            <a:r>
              <a:rPr lang="en-GB" dirty="0" smtClean="0">
                <a:solidFill>
                  <a:srgbClr val="0070C0"/>
                </a:solidFill>
                <a:latin typeface="Calibri" pitchFamily="34" charset="0"/>
              </a:rPr>
              <a:t>An exercise to try yourself: convince yourself that this is algebraically very similar to applying a magnetic field along the </a:t>
            </a:r>
            <a:r>
              <a:rPr lang="en-GB" i="1" dirty="0" smtClean="0">
                <a:solidFill>
                  <a:srgbClr val="0070C0"/>
                </a:solidFill>
                <a:latin typeface="Calibri" pitchFamily="34" charset="0"/>
              </a:rPr>
              <a:t>z-</a:t>
            </a:r>
            <a:r>
              <a:rPr lang="en-GB" dirty="0" smtClean="0">
                <a:solidFill>
                  <a:srgbClr val="0070C0"/>
                </a:solidFill>
                <a:latin typeface="Calibri" pitchFamily="34" charset="0"/>
              </a:rPr>
              <a:t>axis.</a:t>
            </a:r>
          </a:p>
          <a:p>
            <a:endParaRPr lang="en-GB" dirty="0">
              <a:solidFill>
                <a:srgbClr val="0070C0"/>
              </a:solidFill>
              <a:latin typeface="Calibri" pitchFamily="34" charset="0"/>
            </a:endParaRPr>
          </a:p>
          <a:p>
            <a:r>
              <a:rPr lang="en-GB" dirty="0" smtClean="0">
                <a:solidFill>
                  <a:srgbClr val="0070C0"/>
                </a:solidFill>
                <a:latin typeface="Calibri" pitchFamily="34" charset="0"/>
              </a:rPr>
              <a:t>You sometimes hear single-ion anisotropy referred to as an </a:t>
            </a:r>
            <a:r>
              <a:rPr lang="en-GB" i="1" dirty="0" smtClean="0">
                <a:solidFill>
                  <a:srgbClr val="0070C0"/>
                </a:solidFill>
                <a:latin typeface="Calibri" pitchFamily="34" charset="0"/>
              </a:rPr>
              <a:t>anisotropy field </a:t>
            </a:r>
            <a:r>
              <a:rPr lang="en-GB" dirty="0" smtClean="0">
                <a:solidFill>
                  <a:srgbClr val="0070C0"/>
                </a:solidFill>
                <a:latin typeface="Calibri" pitchFamily="34" charset="0"/>
              </a:rPr>
              <a:t>– this is why</a:t>
            </a:r>
            <a:endParaRPr lang="en-GB" dirty="0">
              <a:solidFill>
                <a:srgbClr val="0070C0"/>
              </a:solidFill>
              <a:latin typeface="Calibri" pitchFamily="34" charset="0"/>
            </a:endParaRPr>
          </a:p>
          <a:p>
            <a:endParaRPr lang="en-GB" dirty="0" smtClean="0">
              <a:latin typeface="Calibri"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03" y="1196752"/>
            <a:ext cx="6172200"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77" y="2852936"/>
            <a:ext cx="299085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28302" y="2724497"/>
            <a:ext cx="3191569" cy="7200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6553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3138640"/>
            <a:ext cx="299085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350420"/>
            <a:ext cx="5555749" cy="4166812"/>
          </a:xfrm>
          <a:prstGeom prst="rect">
            <a:avLst/>
          </a:prstGeom>
        </p:spPr>
      </p:pic>
    </p:spTree>
    <p:extLst>
      <p:ext uri="{BB962C8B-B14F-4D97-AF65-F5344CB8AC3E}">
        <p14:creationId xmlns:p14="http://schemas.microsoft.com/office/powerpoint/2010/main" val="2545839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Some preliminaries</a:t>
            </a:r>
          </a:p>
        </p:txBody>
      </p:sp>
      <p:sp>
        <p:nvSpPr>
          <p:cNvPr id="6" name="TextBox 1"/>
          <p:cNvSpPr txBox="1">
            <a:spLocks noChangeArrowheads="1"/>
          </p:cNvSpPr>
          <p:nvPr/>
        </p:nvSpPr>
        <p:spPr bwMode="auto">
          <a:xfrm>
            <a:off x="179512" y="692696"/>
            <a:ext cx="8353176"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marL="0" indent="0" eaLnBrk="1" hangingPunct="1">
              <a:spcBef>
                <a:spcPct val="0"/>
              </a:spcBef>
              <a:buNone/>
            </a:pPr>
            <a:r>
              <a:rPr lang="en-GB" altLang="en-US" sz="2000" dirty="0" smtClean="0"/>
              <a:t>Recommended reading:</a:t>
            </a:r>
          </a:p>
          <a:p>
            <a:pPr marL="0" indent="0" eaLnBrk="1" hangingPunct="1">
              <a:spcBef>
                <a:spcPct val="0"/>
              </a:spcBef>
              <a:buNone/>
            </a:pPr>
            <a:endParaRPr lang="en-GB" altLang="en-US" sz="2000" dirty="0"/>
          </a:p>
          <a:p>
            <a:pPr marL="0" indent="0" eaLnBrk="1" hangingPunct="1">
              <a:spcBef>
                <a:spcPct val="0"/>
              </a:spcBef>
              <a:buNone/>
            </a:pPr>
            <a:r>
              <a:rPr lang="en-GB" altLang="en-US" sz="2000" dirty="0" smtClean="0"/>
              <a:t>“</a:t>
            </a:r>
            <a:r>
              <a:rPr lang="en-GB" altLang="en-US" sz="2000" i="1" dirty="0" smtClean="0"/>
              <a:t>Magnetism in Condensed Matter</a:t>
            </a:r>
            <a:r>
              <a:rPr lang="en-GB" altLang="en-US" sz="2000" dirty="0" smtClean="0"/>
              <a:t>”, by Stephen Blundell – a gentle warm up, and provides much of the inspiration for this lecture!</a:t>
            </a:r>
          </a:p>
          <a:p>
            <a:pPr marL="0" indent="0" eaLnBrk="1" hangingPunct="1">
              <a:spcBef>
                <a:spcPct val="0"/>
              </a:spcBef>
              <a:buNone/>
            </a:pPr>
            <a:endParaRPr lang="en-GB" altLang="en-US" sz="2000" dirty="0"/>
          </a:p>
          <a:p>
            <a:pPr marL="0" indent="0" eaLnBrk="1" hangingPunct="1">
              <a:spcBef>
                <a:spcPct val="0"/>
              </a:spcBef>
              <a:buNone/>
            </a:pPr>
            <a:r>
              <a:rPr lang="en-GB" altLang="en-US" sz="2000" dirty="0" smtClean="0"/>
              <a:t>“</a:t>
            </a:r>
            <a:r>
              <a:rPr lang="en-GB" altLang="en-US" sz="2000" i="1" dirty="0" smtClean="0"/>
              <a:t>Basic Aspects of the Quantum Theory of Solids</a:t>
            </a:r>
            <a:r>
              <a:rPr lang="en-GB" altLang="en-US" sz="2000" dirty="0" smtClean="0"/>
              <a:t>”, by Daniel </a:t>
            </a:r>
            <a:r>
              <a:rPr lang="en-GB" altLang="en-US" sz="2000" dirty="0" err="1" smtClean="0"/>
              <a:t>Khomskii</a:t>
            </a:r>
            <a:r>
              <a:rPr lang="en-GB" altLang="en-US" sz="2000" dirty="0" smtClean="0"/>
              <a:t> – thorough discussion of the quantum treatment, but much more readable than most other textbooks. If you are studying magnetism and only buy one book during your PhD, consider making it this one…</a:t>
            </a:r>
          </a:p>
          <a:p>
            <a:pPr marL="0" indent="0" eaLnBrk="1" hangingPunct="1">
              <a:spcBef>
                <a:spcPct val="0"/>
              </a:spcBef>
              <a:buNone/>
            </a:pPr>
            <a:endParaRPr lang="en-GB" altLang="en-US" sz="2000" dirty="0"/>
          </a:p>
          <a:p>
            <a:pPr marL="0" indent="0" eaLnBrk="1" hangingPunct="1">
              <a:spcBef>
                <a:spcPct val="0"/>
              </a:spcBef>
              <a:buNone/>
            </a:pPr>
            <a:r>
              <a:rPr lang="en-GB" altLang="en-US" sz="2000" dirty="0" smtClean="0"/>
              <a:t>“</a:t>
            </a:r>
            <a:r>
              <a:rPr lang="en-GB" altLang="en-US" sz="2000" i="1" dirty="0" smtClean="0"/>
              <a:t>Introduction to the Theory of Thermal Neutron Scattering</a:t>
            </a:r>
            <a:r>
              <a:rPr lang="en-GB" altLang="en-US" sz="2000" dirty="0" smtClean="0"/>
              <a:t>”, by Gordon Squires – the old classic, a bit dated now but has most of the equations in easily digestible form for when you need them</a:t>
            </a:r>
          </a:p>
          <a:p>
            <a:pPr marL="0" indent="0" eaLnBrk="1" hangingPunct="1">
              <a:spcBef>
                <a:spcPct val="0"/>
              </a:spcBef>
              <a:buNone/>
            </a:pPr>
            <a:endParaRPr lang="en-GB" altLang="en-US" sz="2000" dirty="0"/>
          </a:p>
          <a:p>
            <a:pPr marL="0" indent="0" eaLnBrk="1" hangingPunct="1">
              <a:spcBef>
                <a:spcPct val="0"/>
              </a:spcBef>
              <a:buNone/>
            </a:pPr>
            <a:r>
              <a:rPr lang="en-GB" altLang="en-US" sz="2000" dirty="0" smtClean="0"/>
              <a:t>“</a:t>
            </a:r>
            <a:r>
              <a:rPr lang="en-GB" altLang="en-US" sz="2000" i="1" dirty="0" smtClean="0"/>
              <a:t>Theory of Neutron Scattering from Condensed Matter</a:t>
            </a:r>
            <a:r>
              <a:rPr lang="en-GB" altLang="en-US" sz="2000" dirty="0" smtClean="0"/>
              <a:t>”, by Stephen </a:t>
            </a:r>
            <a:r>
              <a:rPr lang="en-GB" altLang="en-US" sz="2000" dirty="0" err="1" smtClean="0"/>
              <a:t>Lovesey</a:t>
            </a:r>
            <a:r>
              <a:rPr lang="en-GB" altLang="en-US" sz="2000" dirty="0" smtClean="0"/>
              <a:t> – only for the </a:t>
            </a:r>
            <a:r>
              <a:rPr lang="en-GB" altLang="en-US" sz="2000" dirty="0" err="1" smtClean="0"/>
              <a:t>hardcore</a:t>
            </a:r>
            <a:r>
              <a:rPr lang="en-GB" altLang="en-US" sz="2000" dirty="0" smtClean="0"/>
              <a:t>, but contains everything you might ever need</a:t>
            </a:r>
          </a:p>
        </p:txBody>
      </p:sp>
    </p:spTree>
    <p:extLst>
      <p:ext uri="{BB962C8B-B14F-4D97-AF65-F5344CB8AC3E}">
        <p14:creationId xmlns:p14="http://schemas.microsoft.com/office/powerpoint/2010/main" val="42691853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antiferromagnetic chain</a:t>
            </a:r>
          </a:p>
        </p:txBody>
      </p:sp>
      <p:sp>
        <p:nvSpPr>
          <p:cNvPr id="3" name="TextBox 2"/>
          <p:cNvSpPr txBox="1"/>
          <p:nvPr/>
        </p:nvSpPr>
        <p:spPr bwMode="auto">
          <a:xfrm>
            <a:off x="242392" y="751344"/>
            <a:ext cx="8640960" cy="5078313"/>
          </a:xfrm>
          <a:prstGeom prst="rect">
            <a:avLst/>
          </a:prstGeom>
          <a:noFill/>
          <a:ln w="9525">
            <a:noFill/>
            <a:miter lim="800000"/>
            <a:headEnd/>
            <a:tailEnd/>
          </a:ln>
        </p:spPr>
        <p:txBody>
          <a:bodyPr wrap="square" rtlCol="0">
            <a:spAutoFit/>
          </a:bodyPr>
          <a:lstStyle/>
          <a:p>
            <a:r>
              <a:rPr lang="en-GB" dirty="0" smtClean="0">
                <a:latin typeface="Calibri" pitchFamily="34" charset="0"/>
              </a:rPr>
              <a:t>We start with precisely the same Hamiltonian, but the crucial difference here is that the sign of </a:t>
            </a:r>
            <a:r>
              <a:rPr lang="en-GB" i="1" dirty="0" smtClean="0">
                <a:latin typeface="Calibri" pitchFamily="34" charset="0"/>
              </a:rPr>
              <a:t>J</a:t>
            </a:r>
            <a:r>
              <a:rPr lang="en-GB" dirty="0" smtClean="0">
                <a:latin typeface="Calibri" pitchFamily="34" charset="0"/>
              </a:rPr>
              <a:t> is opposite (negative, in the convention I’ve chosen)</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This time we need an important insight – there are 2 </a:t>
            </a:r>
            <a:r>
              <a:rPr lang="en-GB" dirty="0" err="1" smtClean="0">
                <a:latin typeface="Calibri" pitchFamily="34" charset="0"/>
              </a:rPr>
              <a:t>sublattices</a:t>
            </a:r>
            <a:r>
              <a:rPr lang="en-GB" dirty="0" smtClean="0">
                <a:latin typeface="Calibri" pitchFamily="34" charset="0"/>
              </a:rPr>
              <a:t> (black and yellow in the picture) composed of up and down spins. In our equations of motion we need to consider the </a:t>
            </a:r>
            <a:r>
              <a:rPr lang="en-GB" dirty="0" err="1" smtClean="0">
                <a:latin typeface="Calibri" pitchFamily="34" charset="0"/>
              </a:rPr>
              <a:t>sublattices</a:t>
            </a:r>
            <a:r>
              <a:rPr lang="en-GB" dirty="0" smtClean="0">
                <a:latin typeface="Calibri" pitchFamily="34" charset="0"/>
              </a:rPr>
              <a:t> separately</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01" y="1542872"/>
            <a:ext cx="22383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936" y="1542872"/>
            <a:ext cx="4270866" cy="2202193"/>
          </a:xfrm>
          <a:prstGeom prst="rect">
            <a:avLst/>
          </a:prstGeom>
        </p:spPr>
      </p:pic>
    </p:spTree>
    <p:extLst>
      <p:ext uri="{BB962C8B-B14F-4D97-AF65-F5344CB8AC3E}">
        <p14:creationId xmlns:p14="http://schemas.microsoft.com/office/powerpoint/2010/main" val="42666479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antiferromagnetic chain</a:t>
            </a:r>
          </a:p>
        </p:txBody>
      </p:sp>
      <p:sp>
        <p:nvSpPr>
          <p:cNvPr id="3" name="TextBox 2"/>
          <p:cNvSpPr txBox="1"/>
          <p:nvPr/>
        </p:nvSpPr>
        <p:spPr bwMode="auto">
          <a:xfrm>
            <a:off x="242392" y="751344"/>
            <a:ext cx="8640960" cy="4524315"/>
          </a:xfrm>
          <a:prstGeom prst="rect">
            <a:avLst/>
          </a:prstGeom>
          <a:noFill/>
          <a:ln w="9525">
            <a:noFill/>
            <a:miter lim="800000"/>
            <a:headEnd/>
            <a:tailEnd/>
          </a:ln>
        </p:spPr>
        <p:txBody>
          <a:bodyPr wrap="square" rtlCol="0">
            <a:spAutoFit/>
          </a:bodyPr>
          <a:lstStyle/>
          <a:p>
            <a:r>
              <a:rPr lang="en-GB" dirty="0" smtClean="0">
                <a:latin typeface="Calibri" pitchFamily="34" charset="0"/>
              </a:rPr>
              <a:t>For the up spins: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Whereas for the down spins:</a:t>
            </a: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268760"/>
            <a:ext cx="480060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2606" y="759356"/>
            <a:ext cx="3190746" cy="1645249"/>
          </a:xfrm>
          <a:prstGeom prst="rect">
            <a:avLst/>
          </a:prstGeom>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4" y="3717032"/>
            <a:ext cx="48291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1615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antiferromagnetic chain</a:t>
            </a:r>
          </a:p>
        </p:txBody>
      </p:sp>
      <p:sp>
        <p:nvSpPr>
          <p:cNvPr id="3" name="TextBox 2"/>
          <p:cNvSpPr txBox="1"/>
          <p:nvPr/>
        </p:nvSpPr>
        <p:spPr bwMode="auto">
          <a:xfrm>
            <a:off x="242392" y="751344"/>
            <a:ext cx="8640960" cy="5632311"/>
          </a:xfrm>
          <a:prstGeom prst="rect">
            <a:avLst/>
          </a:prstGeom>
          <a:noFill/>
          <a:ln w="9525">
            <a:noFill/>
            <a:miter lim="800000"/>
            <a:headEnd/>
            <a:tailEnd/>
          </a:ln>
        </p:spPr>
        <p:txBody>
          <a:bodyPr wrap="square" rtlCol="0">
            <a:spAutoFit/>
          </a:bodyPr>
          <a:lstStyle/>
          <a:p>
            <a:r>
              <a:rPr lang="en-GB" dirty="0" smtClean="0">
                <a:latin typeface="Calibri" pitchFamily="34" charset="0"/>
              </a:rPr>
              <a:t>To make progress we need to define some new variables, namely the </a:t>
            </a:r>
            <a:r>
              <a:rPr lang="en-GB" i="1" dirty="0" smtClean="0">
                <a:latin typeface="Calibri" pitchFamily="34" charset="0"/>
              </a:rPr>
              <a:t>ladder operators</a:t>
            </a:r>
            <a:r>
              <a:rPr lang="en-GB" dirty="0" smtClean="0">
                <a:latin typeface="Calibri" pitchFamily="34" charset="0"/>
              </a:rPr>
              <a:t> (which will prove very useful when we come to the quantum treatment):</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We can then re-write our equations of motion in terms of these variables: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And just like for the </a:t>
            </a:r>
            <a:r>
              <a:rPr lang="en-GB" dirty="0" err="1" smtClean="0">
                <a:latin typeface="Calibri" pitchFamily="34" charset="0"/>
              </a:rPr>
              <a:t>ferromagnet</a:t>
            </a:r>
            <a:r>
              <a:rPr lang="en-GB" dirty="0" smtClean="0">
                <a:latin typeface="Calibri" pitchFamily="34" charset="0"/>
              </a:rPr>
              <a:t>, try travelling wave solutions:</a:t>
            </a: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39" y="1490008"/>
            <a:ext cx="160020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456016"/>
            <a:ext cx="18573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1361331"/>
            <a:ext cx="211455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666" y="2638425"/>
            <a:ext cx="37338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3358505"/>
            <a:ext cx="407670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2" y="4797152"/>
            <a:ext cx="25050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838" y="5315297"/>
            <a:ext cx="2457450"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2339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antiferromagnetic chain</a:t>
            </a: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380" y="1213009"/>
            <a:ext cx="37338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26" y="1933089"/>
            <a:ext cx="407670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242392" y="751344"/>
            <a:ext cx="8640960" cy="5632311"/>
          </a:xfrm>
          <a:prstGeom prst="rect">
            <a:avLst/>
          </a:prstGeom>
          <a:noFill/>
          <a:ln w="9525">
            <a:noFill/>
            <a:miter lim="800000"/>
            <a:headEnd/>
            <a:tailEnd/>
          </a:ln>
        </p:spPr>
        <p:txBody>
          <a:bodyPr wrap="square" rtlCol="0">
            <a:spAutoFit/>
          </a:bodyPr>
          <a:lstStyle/>
          <a:p>
            <a:r>
              <a:rPr lang="en-GB" dirty="0" smtClean="0">
                <a:latin typeface="Calibri" pitchFamily="34" charset="0"/>
              </a:rPr>
              <a:t>With these equations of motion</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We end up with another determinant to solve, which is subtly different</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a:latin typeface="Calibri" pitchFamily="34" charset="0"/>
            </a:endParaRPr>
          </a:p>
          <a:p>
            <a:r>
              <a:rPr lang="en-GB" dirty="0" smtClean="0">
                <a:latin typeface="Calibri" pitchFamily="34" charset="0"/>
              </a:rPr>
              <a:t>Which gives us our dispersion relation:</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a:latin typeface="Calibri" pitchFamily="34" charset="0"/>
            </a:endParaRPr>
          </a:p>
        </p:txBody>
      </p:sp>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3284984"/>
            <a:ext cx="41148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92" y="5805264"/>
            <a:ext cx="19526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40742" y="5683349"/>
            <a:ext cx="2141538" cy="7003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226" y="4653136"/>
            <a:ext cx="3171825"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3380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antiferromagnetic chain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174440"/>
            <a:ext cx="6012160" cy="4509120"/>
          </a:xfrm>
          <a:prstGeom prst="rect">
            <a:avLst/>
          </a:prstGeom>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110" y="2348880"/>
            <a:ext cx="19526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5851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antiferromagnetic chain</a:t>
            </a:r>
          </a:p>
        </p:txBody>
      </p:sp>
      <p:sp>
        <p:nvSpPr>
          <p:cNvPr id="3" name="TextBox 2"/>
          <p:cNvSpPr txBox="1"/>
          <p:nvPr/>
        </p:nvSpPr>
        <p:spPr bwMode="auto">
          <a:xfrm>
            <a:off x="242392" y="751344"/>
            <a:ext cx="8640960" cy="2308324"/>
          </a:xfrm>
          <a:prstGeom prst="rect">
            <a:avLst/>
          </a:prstGeom>
          <a:noFill/>
          <a:ln w="9525">
            <a:noFill/>
            <a:miter lim="800000"/>
            <a:headEnd/>
            <a:tailEnd/>
          </a:ln>
        </p:spPr>
        <p:txBody>
          <a:bodyPr wrap="square" rtlCol="0">
            <a:spAutoFit/>
          </a:bodyPr>
          <a:lstStyle/>
          <a:p>
            <a:r>
              <a:rPr lang="en-GB" dirty="0" smtClean="0">
                <a:latin typeface="Calibri" pitchFamily="34" charset="0"/>
              </a:rPr>
              <a:t>As we did for the </a:t>
            </a:r>
            <a:r>
              <a:rPr lang="en-GB" dirty="0" err="1" smtClean="0">
                <a:latin typeface="Calibri" pitchFamily="34" charset="0"/>
              </a:rPr>
              <a:t>ferromagnet</a:t>
            </a:r>
            <a:r>
              <a:rPr lang="en-GB" dirty="0" smtClean="0">
                <a:latin typeface="Calibri" pitchFamily="34" charset="0"/>
              </a:rPr>
              <a:t>, it is useful to consider what happens at small Q:</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a:latin typeface="Calibri" pitchFamily="34" charset="0"/>
            </a:endParaRPr>
          </a:p>
          <a:p>
            <a:r>
              <a:rPr lang="en-GB" dirty="0" smtClean="0">
                <a:solidFill>
                  <a:srgbClr val="0070C0"/>
                </a:solidFill>
                <a:latin typeface="Calibri" pitchFamily="34" charset="0"/>
              </a:rPr>
              <a:t>Rule of thumb number 2: At low Q an </a:t>
            </a:r>
            <a:r>
              <a:rPr lang="en-GB" dirty="0" err="1" smtClean="0">
                <a:solidFill>
                  <a:srgbClr val="0070C0"/>
                </a:solidFill>
                <a:latin typeface="Calibri" pitchFamily="34" charset="0"/>
              </a:rPr>
              <a:t>antiferromagnet’s</a:t>
            </a:r>
            <a:r>
              <a:rPr lang="en-GB" dirty="0" smtClean="0">
                <a:solidFill>
                  <a:srgbClr val="0070C0"/>
                </a:solidFill>
                <a:latin typeface="Calibri" pitchFamily="34" charset="0"/>
              </a:rPr>
              <a:t> spin waves have a linear dispersion</a:t>
            </a:r>
            <a:endParaRPr lang="en-GB" dirty="0">
              <a:solidFill>
                <a:srgbClr val="0070C0"/>
              </a:solidFill>
              <a:latin typeface="Calibri" pitchFamily="34" charset="0"/>
            </a:endParaRPr>
          </a:p>
          <a:p>
            <a:endParaRPr lang="en-GB" dirty="0" err="1" smtClean="0">
              <a:latin typeface="Calibri" pitchFamily="34"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68760"/>
            <a:ext cx="20288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990" y="1274118"/>
            <a:ext cx="154305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411760" y="1484784"/>
            <a:ext cx="792088" cy="0"/>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75171" y="2060848"/>
            <a:ext cx="7853213" cy="79208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53" y="2875318"/>
            <a:ext cx="4572000" cy="3429000"/>
          </a:xfrm>
          <a:prstGeom prst="rect">
            <a:avLst/>
          </a:prstGeom>
        </p:spPr>
      </p:pic>
    </p:spTree>
    <p:extLst>
      <p:ext uri="{BB962C8B-B14F-4D97-AF65-F5344CB8AC3E}">
        <p14:creationId xmlns:p14="http://schemas.microsoft.com/office/powerpoint/2010/main" val="37467642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896" y="908720"/>
            <a:ext cx="5936208" cy="3339117"/>
          </a:xfrm>
          <a:prstGeom prst="rect">
            <a:avLst/>
          </a:prstGeom>
        </p:spPr>
      </p:pic>
      <p:sp>
        <p:nvSpPr>
          <p:cNvPr id="3" name="TextBox 2"/>
          <p:cNvSpPr txBox="1"/>
          <p:nvPr/>
        </p:nvSpPr>
        <p:spPr bwMode="auto">
          <a:xfrm>
            <a:off x="1511660" y="4367758"/>
            <a:ext cx="6120680" cy="369332"/>
          </a:xfrm>
          <a:prstGeom prst="rect">
            <a:avLst/>
          </a:prstGeom>
          <a:noFill/>
          <a:ln w="9525">
            <a:noFill/>
            <a:miter lim="800000"/>
            <a:headEnd/>
            <a:tailEnd/>
          </a:ln>
        </p:spPr>
        <p:txBody>
          <a:bodyPr wrap="square" rtlCol="0">
            <a:spAutoFit/>
          </a:bodyPr>
          <a:lstStyle/>
          <a:p>
            <a:pPr algn="ctr"/>
            <a:r>
              <a:rPr lang="en-GB" dirty="0" smtClean="0">
                <a:latin typeface="Calibri" pitchFamily="34" charset="0"/>
              </a:rPr>
              <a:t>And Now For Something Completely Different</a:t>
            </a:r>
          </a:p>
        </p:txBody>
      </p:sp>
    </p:spTree>
    <p:extLst>
      <p:ext uri="{BB962C8B-B14F-4D97-AF65-F5344CB8AC3E}">
        <p14:creationId xmlns:p14="http://schemas.microsoft.com/office/powerpoint/2010/main" val="31708453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quantum approach to the ferromagnetic chain</a:t>
            </a:r>
          </a:p>
        </p:txBody>
      </p:sp>
      <p:sp>
        <p:nvSpPr>
          <p:cNvPr id="4" name="TextBox 3"/>
          <p:cNvSpPr txBox="1"/>
          <p:nvPr/>
        </p:nvSpPr>
        <p:spPr bwMode="auto">
          <a:xfrm>
            <a:off x="242392" y="751344"/>
            <a:ext cx="8640960" cy="4524315"/>
          </a:xfrm>
          <a:prstGeom prst="rect">
            <a:avLst/>
          </a:prstGeom>
          <a:noFill/>
          <a:ln w="9525">
            <a:noFill/>
            <a:miter lim="800000"/>
            <a:headEnd/>
            <a:tailEnd/>
          </a:ln>
        </p:spPr>
        <p:txBody>
          <a:bodyPr wrap="square" rtlCol="0">
            <a:spAutoFit/>
          </a:bodyPr>
          <a:lstStyle/>
          <a:p>
            <a:r>
              <a:rPr lang="en-GB" dirty="0" smtClean="0">
                <a:latin typeface="Calibri" pitchFamily="34" charset="0"/>
              </a:rPr>
              <a:t>Let’s start by remembering the ladder operators we referred to when we were doing the classical treatment of the </a:t>
            </a:r>
            <a:r>
              <a:rPr lang="en-GB" dirty="0" err="1" smtClean="0">
                <a:latin typeface="Calibri" pitchFamily="34" charset="0"/>
              </a:rPr>
              <a:t>antiferromagnet</a:t>
            </a:r>
            <a:r>
              <a:rPr lang="en-GB" dirty="0" smtClean="0">
                <a:latin typeface="Calibri" pitchFamily="34" charset="0"/>
              </a:rPr>
              <a:t>:</a:t>
            </a:r>
          </a:p>
          <a:p>
            <a:r>
              <a:rPr lang="en-GB" dirty="0" smtClean="0">
                <a:latin typeface="Calibri" pitchFamily="34" charset="0"/>
              </a:rPr>
              <a:t>                                </a:t>
            </a:r>
          </a:p>
          <a:p>
            <a:r>
              <a:rPr lang="en-GB" dirty="0">
                <a:latin typeface="Calibri" pitchFamily="34" charset="0"/>
              </a:rPr>
              <a:t> </a:t>
            </a:r>
            <a:r>
              <a:rPr lang="en-GB" dirty="0" smtClean="0">
                <a:latin typeface="Calibri" pitchFamily="34" charset="0"/>
              </a:rPr>
              <a:t>                               and </a:t>
            </a:r>
          </a:p>
          <a:p>
            <a:endParaRPr lang="en-GB" dirty="0">
              <a:latin typeface="Calibri" pitchFamily="34" charset="0"/>
            </a:endParaRPr>
          </a:p>
          <a:p>
            <a:r>
              <a:rPr lang="en-GB" dirty="0" smtClean="0">
                <a:latin typeface="Calibri" pitchFamily="34" charset="0"/>
              </a:rPr>
              <a:t>Combining them gives: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So we can re-write the Heisenberg Hamiltonian in terms of these operators: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91" y="1570583"/>
            <a:ext cx="176212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465" y="1608683"/>
            <a:ext cx="160020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15" y="2564904"/>
            <a:ext cx="30289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15" y="4005064"/>
            <a:ext cx="48196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21908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quantum approach to the ferromagnetic chain</a:t>
            </a:r>
          </a:p>
        </p:txBody>
      </p:sp>
      <p:sp>
        <p:nvSpPr>
          <p:cNvPr id="3" name="TextBox 2"/>
          <p:cNvSpPr txBox="1"/>
          <p:nvPr/>
        </p:nvSpPr>
        <p:spPr bwMode="auto">
          <a:xfrm>
            <a:off x="242392" y="751344"/>
            <a:ext cx="8640960" cy="5909310"/>
          </a:xfrm>
          <a:prstGeom prst="rect">
            <a:avLst/>
          </a:prstGeom>
          <a:noFill/>
          <a:ln w="9525">
            <a:noFill/>
            <a:miter lim="800000"/>
            <a:headEnd/>
            <a:tailEnd/>
          </a:ln>
        </p:spPr>
        <p:txBody>
          <a:bodyPr wrap="square" rtlCol="0">
            <a:spAutoFit/>
          </a:bodyPr>
          <a:lstStyle/>
          <a:p>
            <a:r>
              <a:rPr lang="en-GB" dirty="0" smtClean="0">
                <a:latin typeface="Calibri" pitchFamily="34" charset="0"/>
              </a:rPr>
              <a:t>The ground state is when the system is fully polarised (all spins pointing up), so let’s refer to this in shorthand as:                       or </a:t>
            </a:r>
          </a:p>
          <a:p>
            <a:endParaRPr lang="en-GB" dirty="0">
              <a:latin typeface="Calibri" pitchFamily="34" charset="0"/>
            </a:endParaRPr>
          </a:p>
          <a:p>
            <a:r>
              <a:rPr lang="en-GB" dirty="0" smtClean="0">
                <a:latin typeface="Calibri" pitchFamily="34" charset="0"/>
              </a:rPr>
              <a:t>The actions of our operators are as follows: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In other words, the raising operator acting on a spin that is already up destroys the state, whereas the lowering operator gives a state in which the </a:t>
            </a:r>
            <a:r>
              <a:rPr lang="en-GB" i="1" dirty="0" err="1" smtClean="0">
                <a:latin typeface="Calibri" pitchFamily="34" charset="0"/>
              </a:rPr>
              <a:t>i</a:t>
            </a:r>
            <a:r>
              <a:rPr lang="en-GB" baseline="30000" dirty="0" err="1" smtClean="0">
                <a:latin typeface="Calibri" pitchFamily="34" charset="0"/>
              </a:rPr>
              <a:t>th</a:t>
            </a:r>
            <a:r>
              <a:rPr lang="en-GB" dirty="0" smtClean="0">
                <a:latin typeface="Calibri" pitchFamily="34" charset="0"/>
              </a:rPr>
              <a:t> spin is flipped and everything is multiplied by a constant.</a:t>
            </a:r>
          </a:p>
          <a:p>
            <a:endParaRPr lang="en-GB" dirty="0">
              <a:latin typeface="Calibri" pitchFamily="34" charset="0"/>
            </a:endParaRPr>
          </a:p>
          <a:p>
            <a:r>
              <a:rPr lang="en-GB" dirty="0" smtClean="0">
                <a:latin typeface="Calibri" pitchFamily="34" charset="0"/>
              </a:rPr>
              <a:t>This means the combination of raising and lowering operators in the Hamiltonian, acting on the ground state, all cancel out</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This is the same ground state energy as in the </a:t>
            </a:r>
          </a:p>
          <a:p>
            <a:r>
              <a:rPr lang="en-GB" dirty="0">
                <a:latin typeface="Calibri" pitchFamily="34" charset="0"/>
              </a:rPr>
              <a:t>c</a:t>
            </a:r>
            <a:r>
              <a:rPr lang="en-GB" dirty="0" smtClean="0">
                <a:latin typeface="Calibri" pitchFamily="34" charset="0"/>
              </a:rPr>
              <a:t>lassical treatment</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124744"/>
            <a:ext cx="102870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952853"/>
            <a:ext cx="315277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725144"/>
            <a:ext cx="48196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5552658"/>
            <a:ext cx="20669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1143794"/>
            <a:ext cx="238125"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9286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quantum approach to the ferromagnetic chain</a:t>
            </a:r>
          </a:p>
        </p:txBody>
      </p:sp>
      <p:sp>
        <p:nvSpPr>
          <p:cNvPr id="3" name="TextBox 2"/>
          <p:cNvSpPr txBox="1"/>
          <p:nvPr/>
        </p:nvSpPr>
        <p:spPr bwMode="auto">
          <a:xfrm>
            <a:off x="242392" y="751344"/>
            <a:ext cx="8640960" cy="4247317"/>
          </a:xfrm>
          <a:prstGeom prst="rect">
            <a:avLst/>
          </a:prstGeom>
          <a:noFill/>
          <a:ln w="9525">
            <a:noFill/>
            <a:miter lim="800000"/>
            <a:headEnd/>
            <a:tailEnd/>
          </a:ln>
        </p:spPr>
        <p:txBody>
          <a:bodyPr wrap="square" rtlCol="0">
            <a:spAutoFit/>
          </a:bodyPr>
          <a:lstStyle/>
          <a:p>
            <a:r>
              <a:rPr lang="en-GB" dirty="0" smtClean="0">
                <a:latin typeface="Calibri" pitchFamily="34" charset="0"/>
              </a:rPr>
              <a:t>Let’s now define our notation for a flipped spin at the </a:t>
            </a:r>
            <a:r>
              <a:rPr lang="en-GB" i="1" dirty="0" err="1" smtClean="0">
                <a:latin typeface="Calibri" pitchFamily="34" charset="0"/>
              </a:rPr>
              <a:t>j</a:t>
            </a:r>
            <a:r>
              <a:rPr lang="en-GB" baseline="30000" dirty="0" err="1" smtClean="0">
                <a:latin typeface="Calibri" pitchFamily="34" charset="0"/>
              </a:rPr>
              <a:t>th</a:t>
            </a:r>
            <a:r>
              <a:rPr lang="en-GB" dirty="0" smtClean="0">
                <a:latin typeface="Calibri" pitchFamily="34" charset="0"/>
              </a:rPr>
              <a:t> site as </a:t>
            </a:r>
          </a:p>
          <a:p>
            <a:endParaRPr lang="en-GB" dirty="0">
              <a:latin typeface="Calibri" pitchFamily="34" charset="0"/>
            </a:endParaRPr>
          </a:p>
          <a:p>
            <a:r>
              <a:rPr lang="en-GB" dirty="0" smtClean="0">
                <a:latin typeface="Calibri" pitchFamily="34" charset="0"/>
              </a:rPr>
              <a:t>Remember that in a quantum treatment an operator that corresponds to a physical observable, applied to a state, gives you the value of that observable if it is a good quantum number, multiplied by the state itself. So thinking about the </a:t>
            </a:r>
            <a:r>
              <a:rPr lang="en-GB" i="1" dirty="0" smtClean="0">
                <a:latin typeface="Calibri" pitchFamily="34" charset="0"/>
              </a:rPr>
              <a:t>z</a:t>
            </a:r>
            <a:r>
              <a:rPr lang="en-GB" dirty="0" smtClean="0">
                <a:latin typeface="Calibri" pitchFamily="34" charset="0"/>
              </a:rPr>
              <a:t>-component of the spin:</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With that in mind, let’s look at what happens if we apply the Hamiltonian to the spin-flipped state, </a:t>
            </a:r>
          </a:p>
          <a:p>
            <a:endParaRPr lang="en-GB" dirty="0">
              <a:latin typeface="Calibri" pitchFamily="34" charset="0"/>
            </a:endParaRPr>
          </a:p>
          <a:p>
            <a:r>
              <a:rPr lang="en-GB" dirty="0" smtClean="0">
                <a:latin typeface="Calibri" pitchFamily="34" charset="0"/>
              </a:rPr>
              <a:t>To figure this out, we need to think about how the individual terms act on the state </a:t>
            </a:r>
          </a:p>
          <a:p>
            <a:endParaRPr lang="en-GB" dirty="0" smtClean="0">
              <a:latin typeface="Calibri" pitchFamily="34" charset="0"/>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806351"/>
            <a:ext cx="2952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92896"/>
            <a:ext cx="286702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881" y="3789040"/>
            <a:ext cx="5143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00" y="4365104"/>
            <a:ext cx="2952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3336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physical picture of spin waves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836712"/>
            <a:ext cx="3114675" cy="4762500"/>
          </a:xfrm>
          <a:prstGeom prst="rect">
            <a:avLst/>
          </a:prstGeom>
        </p:spPr>
      </p:pic>
      <p:cxnSp>
        <p:nvCxnSpPr>
          <p:cNvPr id="7" name="Straight Connector 6"/>
          <p:cNvCxnSpPr/>
          <p:nvPr/>
        </p:nvCxnSpPr>
        <p:spPr>
          <a:xfrm flipV="1">
            <a:off x="2121272" y="5013176"/>
            <a:ext cx="936104" cy="288032"/>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21272" y="5021560"/>
            <a:ext cx="936104" cy="27964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auto">
          <a:xfrm>
            <a:off x="1941252" y="5284415"/>
            <a:ext cx="1296144" cy="369332"/>
          </a:xfrm>
          <a:prstGeom prst="rect">
            <a:avLst/>
          </a:prstGeom>
          <a:noFill/>
          <a:ln w="9525">
            <a:noFill/>
            <a:miter lim="800000"/>
            <a:headEnd/>
            <a:tailEnd/>
          </a:ln>
        </p:spPr>
        <p:txBody>
          <a:bodyPr wrap="square" rtlCol="0">
            <a:spAutoFit/>
          </a:bodyPr>
          <a:lstStyle/>
          <a:p>
            <a:r>
              <a:rPr lang="en-GB" dirty="0" smtClean="0">
                <a:latin typeface="Calibri" pitchFamily="34" charset="0"/>
              </a:rPr>
              <a:t>MAGNONS</a:t>
            </a:r>
          </a:p>
        </p:txBody>
      </p:sp>
      <p:pic>
        <p:nvPicPr>
          <p:cNvPr id="11" name="videoplaybac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39952" y="1196752"/>
            <a:ext cx="4633664" cy="2606436"/>
          </a:xfrm>
          <a:prstGeom prst="rect">
            <a:avLst/>
          </a:prstGeom>
        </p:spPr>
      </p:pic>
    </p:spTree>
    <p:extLst>
      <p:ext uri="{BB962C8B-B14F-4D97-AF65-F5344CB8AC3E}">
        <p14:creationId xmlns:p14="http://schemas.microsoft.com/office/powerpoint/2010/main" val="23474435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120676"/>
            <a:ext cx="48006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quantum approach to the ferromagnetic chain</a:t>
            </a:r>
          </a:p>
        </p:txBody>
      </p:sp>
      <p:sp>
        <p:nvSpPr>
          <p:cNvPr id="4" name="TextBox 3"/>
          <p:cNvSpPr txBox="1"/>
          <p:nvPr/>
        </p:nvSpPr>
        <p:spPr bwMode="auto">
          <a:xfrm>
            <a:off x="242392" y="751344"/>
            <a:ext cx="8640960" cy="3970318"/>
          </a:xfrm>
          <a:prstGeom prst="rect">
            <a:avLst/>
          </a:prstGeom>
          <a:noFill/>
          <a:ln w="9525">
            <a:noFill/>
            <a:miter lim="800000"/>
            <a:headEnd/>
            <a:tailEnd/>
          </a:ln>
        </p:spPr>
        <p:txBody>
          <a:bodyPr wrap="square" rtlCol="0">
            <a:spAutoFit/>
          </a:bodyPr>
          <a:lstStyle/>
          <a:p>
            <a:r>
              <a:rPr lang="en-GB" dirty="0" smtClean="0">
                <a:latin typeface="Calibri" pitchFamily="34" charset="0"/>
              </a:rPr>
              <a:t>Remember the Hamiltonian is: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Looking at each of the 4 possible terms involving ladder operators: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The </a:t>
            </a:r>
            <a:r>
              <a:rPr lang="en-GB" i="1" dirty="0" smtClean="0">
                <a:latin typeface="Calibri" pitchFamily="34" charset="0"/>
              </a:rPr>
              <a:t>z-</a:t>
            </a:r>
            <a:r>
              <a:rPr lang="en-GB" dirty="0" smtClean="0">
                <a:latin typeface="Calibri" pitchFamily="34" charset="0"/>
              </a:rPr>
              <a:t>component terms are easier to deal with:</a:t>
            </a:r>
          </a:p>
          <a:p>
            <a:endParaRPr lang="en-GB" dirty="0" smtClean="0">
              <a:latin typeface="Calibri" pitchFamily="34" charset="0"/>
            </a:endParaRPr>
          </a:p>
          <a:p>
            <a:endParaRPr lang="en-GB" dirty="0" smtClean="0">
              <a:latin typeface="Calibri" pitchFamily="34" charset="0"/>
            </a:endParaRP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535019"/>
            <a:ext cx="15525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04931"/>
            <a:ext cx="4276725"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110" y="3030319"/>
            <a:ext cx="375285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3068418"/>
            <a:ext cx="16764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110" y="4119736"/>
            <a:ext cx="3505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0151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quantum approach to the ferromagnetic chain</a:t>
            </a:r>
          </a:p>
        </p:txBody>
      </p:sp>
      <p:sp>
        <p:nvSpPr>
          <p:cNvPr id="3" name="TextBox 2"/>
          <p:cNvSpPr txBox="1"/>
          <p:nvPr/>
        </p:nvSpPr>
        <p:spPr bwMode="auto">
          <a:xfrm>
            <a:off x="242392" y="751344"/>
            <a:ext cx="8640960" cy="5078313"/>
          </a:xfrm>
          <a:prstGeom prst="rect">
            <a:avLst/>
          </a:prstGeom>
          <a:noFill/>
          <a:ln w="9525">
            <a:noFill/>
            <a:miter lim="800000"/>
            <a:headEnd/>
            <a:tailEnd/>
          </a:ln>
        </p:spPr>
        <p:txBody>
          <a:bodyPr wrap="square" rtlCol="0">
            <a:spAutoFit/>
          </a:bodyPr>
          <a:lstStyle/>
          <a:p>
            <a:r>
              <a:rPr lang="en-GB" dirty="0" smtClean="0">
                <a:latin typeface="Calibri" pitchFamily="34" charset="0"/>
              </a:rPr>
              <a:t>For a single value of </a:t>
            </a:r>
            <a:r>
              <a:rPr lang="en-GB" i="1" dirty="0" smtClean="0">
                <a:latin typeface="Calibri" pitchFamily="34" charset="0"/>
              </a:rPr>
              <a:t>j</a:t>
            </a:r>
            <a:r>
              <a:rPr lang="en-GB" dirty="0" smtClean="0">
                <a:latin typeface="Calibri" pitchFamily="34" charset="0"/>
              </a:rPr>
              <a:t>:</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So then if we do the sum as written in the Hamiltonian, over the whole chain:</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smtClean="0">
              <a:latin typeface="Calibri" pitchFamily="34" charset="0"/>
            </a:endParaRPr>
          </a:p>
          <a:p>
            <a:r>
              <a:rPr lang="en-GB" dirty="0" smtClean="0">
                <a:latin typeface="Calibri" pitchFamily="34" charset="0"/>
              </a:rPr>
              <a:t>So what does this tell us?</a:t>
            </a:r>
          </a:p>
          <a:p>
            <a:endParaRPr lang="en-GB" dirty="0">
              <a:latin typeface="Calibri" pitchFamily="34" charset="0"/>
            </a:endParaRPr>
          </a:p>
          <a:p>
            <a:r>
              <a:rPr lang="en-GB" dirty="0" smtClean="0">
                <a:latin typeface="Calibri" pitchFamily="34" charset="0"/>
              </a:rPr>
              <a:t>Applying the Hamiltonian to the spin-flipped state, we do not get a number multiplied by the state itself. </a:t>
            </a:r>
          </a:p>
          <a:p>
            <a:endParaRPr lang="en-GB" dirty="0">
              <a:latin typeface="Calibri" pitchFamily="34" charset="0"/>
            </a:endParaRPr>
          </a:p>
          <a:p>
            <a:r>
              <a:rPr lang="en-GB" dirty="0" smtClean="0">
                <a:latin typeface="Calibri" pitchFamily="34" charset="0"/>
              </a:rPr>
              <a:t>So a single flipped spin is not an allowed state of the system.</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6" y="1127964"/>
            <a:ext cx="801052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86109" y="5301208"/>
            <a:ext cx="5898059" cy="64807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38" y="2747575"/>
            <a:ext cx="538162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69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quantum approach to the ferromagnetic chain</a:t>
            </a:r>
          </a:p>
        </p:txBody>
      </p:sp>
      <p:sp>
        <p:nvSpPr>
          <p:cNvPr id="3" name="TextBox 2"/>
          <p:cNvSpPr txBox="1"/>
          <p:nvPr/>
        </p:nvSpPr>
        <p:spPr bwMode="auto">
          <a:xfrm>
            <a:off x="242392" y="751344"/>
            <a:ext cx="8640960" cy="4801314"/>
          </a:xfrm>
          <a:prstGeom prst="rect">
            <a:avLst/>
          </a:prstGeom>
          <a:noFill/>
          <a:ln w="9525">
            <a:noFill/>
            <a:miter lim="800000"/>
            <a:headEnd/>
            <a:tailEnd/>
          </a:ln>
        </p:spPr>
        <p:txBody>
          <a:bodyPr wrap="square" rtlCol="0">
            <a:spAutoFit/>
          </a:bodyPr>
          <a:lstStyle/>
          <a:p>
            <a:r>
              <a:rPr lang="en-GB" dirty="0" smtClean="0">
                <a:latin typeface="Calibri" pitchFamily="34" charset="0"/>
              </a:rPr>
              <a:t>So how to make progress?</a:t>
            </a:r>
          </a:p>
          <a:p>
            <a:endParaRPr lang="en-GB" dirty="0">
              <a:latin typeface="Calibri" pitchFamily="34" charset="0"/>
            </a:endParaRPr>
          </a:p>
          <a:p>
            <a:r>
              <a:rPr lang="en-GB" dirty="0" smtClean="0">
                <a:latin typeface="Calibri" pitchFamily="34" charset="0"/>
              </a:rPr>
              <a:t>Remember when we were thinking about the problem classically – rather than flipping a single spin there we said that the spin flip was shared out over all of the spins.</a:t>
            </a:r>
          </a:p>
          <a:p>
            <a:endParaRPr lang="en-GB" dirty="0">
              <a:latin typeface="Calibri" pitchFamily="34" charset="0"/>
            </a:endParaRPr>
          </a:p>
          <a:p>
            <a:r>
              <a:rPr lang="en-GB" dirty="0" smtClean="0">
                <a:latin typeface="Calibri" pitchFamily="34" charset="0"/>
              </a:rPr>
              <a:t>A quantum way of saying this is that we can think of solutions that are a superposition of states. Try the following form:</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What we are hoping is that this superposition of states is allowed, i.e.</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The aim of the game now is to figure out what            is</a:t>
            </a:r>
          </a:p>
          <a:p>
            <a:endParaRPr lang="en-GB" dirty="0" smtClean="0">
              <a:latin typeface="Calibri" pitchFamily="34" charset="0"/>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780928"/>
            <a:ext cx="220980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92" y="4239875"/>
            <a:ext cx="17526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4914875"/>
            <a:ext cx="4762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459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131418"/>
            <a:ext cx="72675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quantum approach to the ferromagnetic chain</a:t>
            </a:r>
          </a:p>
        </p:txBody>
      </p:sp>
      <p:sp>
        <p:nvSpPr>
          <p:cNvPr id="3" name="TextBox 2"/>
          <p:cNvSpPr txBox="1"/>
          <p:nvPr/>
        </p:nvSpPr>
        <p:spPr bwMode="auto">
          <a:xfrm>
            <a:off x="242392" y="751344"/>
            <a:ext cx="8640960" cy="5632311"/>
          </a:xfrm>
          <a:prstGeom prst="rect">
            <a:avLst/>
          </a:prstGeom>
          <a:noFill/>
          <a:ln w="9525">
            <a:noFill/>
            <a:miter lim="800000"/>
            <a:headEnd/>
            <a:tailEnd/>
          </a:ln>
        </p:spPr>
        <p:txBody>
          <a:bodyPr wrap="square" rtlCol="0">
            <a:spAutoFit/>
          </a:bodyPr>
          <a:lstStyle/>
          <a:p>
            <a:r>
              <a:rPr lang="en-GB" dirty="0" smtClean="0">
                <a:latin typeface="Calibri" pitchFamily="34" charset="0"/>
              </a:rPr>
              <a:t>Let’s write things out explicitly, to see if we can spot what is going on:</a:t>
            </a:r>
          </a:p>
          <a:p>
            <a:endParaRPr lang="en-GB" dirty="0" smtClean="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Expand out the sum near a value </a:t>
            </a:r>
            <a:r>
              <a:rPr lang="en-GB" i="1" dirty="0" smtClean="0">
                <a:latin typeface="Calibri" pitchFamily="34" charset="0"/>
              </a:rPr>
              <a:t>j:</a:t>
            </a:r>
          </a:p>
          <a:p>
            <a:endParaRPr lang="en-GB" i="1" dirty="0">
              <a:latin typeface="Calibri" pitchFamily="34" charset="0"/>
            </a:endParaRPr>
          </a:p>
          <a:p>
            <a:endParaRPr lang="en-GB" i="1" dirty="0" smtClean="0">
              <a:latin typeface="Calibri" pitchFamily="34" charset="0"/>
            </a:endParaRPr>
          </a:p>
          <a:p>
            <a:endParaRPr lang="en-GB" i="1" dirty="0">
              <a:latin typeface="Calibri" pitchFamily="34" charset="0"/>
            </a:endParaRPr>
          </a:p>
          <a:p>
            <a:endParaRPr lang="en-GB" i="1" dirty="0" smtClean="0">
              <a:latin typeface="Calibri" pitchFamily="34" charset="0"/>
            </a:endParaRPr>
          </a:p>
          <a:p>
            <a:endParaRPr lang="en-GB" i="1" dirty="0">
              <a:latin typeface="Calibri" pitchFamily="34" charset="0"/>
            </a:endParaRPr>
          </a:p>
          <a:p>
            <a:endParaRPr lang="en-GB" i="1" dirty="0" smtClean="0">
              <a:latin typeface="Calibri" pitchFamily="34" charset="0"/>
            </a:endParaRPr>
          </a:p>
          <a:p>
            <a:endParaRPr lang="en-GB" i="1" dirty="0">
              <a:latin typeface="Calibri" pitchFamily="34" charset="0"/>
            </a:endParaRPr>
          </a:p>
          <a:p>
            <a:endParaRPr lang="en-GB" i="1" dirty="0">
              <a:latin typeface="Calibri" pitchFamily="34" charset="0"/>
            </a:endParaRPr>
          </a:p>
          <a:p>
            <a:r>
              <a:rPr lang="en-GB" dirty="0" smtClean="0">
                <a:latin typeface="Calibri" pitchFamily="34" charset="0"/>
              </a:rPr>
              <a:t>Bringing together similar terms like this, we get</a:t>
            </a:r>
          </a:p>
          <a:p>
            <a:endParaRPr lang="en-GB" dirty="0" smtClean="0">
              <a:latin typeface="Calibri" pitchFamily="34" charset="0"/>
            </a:endParaRPr>
          </a:p>
          <a:p>
            <a:endParaRPr lang="en-GB" i="1" dirty="0">
              <a:latin typeface="Calibri" pitchFamily="34" charset="0"/>
            </a:endParaRPr>
          </a:p>
          <a:p>
            <a:endParaRPr lang="en-GB" dirty="0" smtClean="0">
              <a:latin typeface="Calibri" pitchFamily="34" charset="0"/>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052736"/>
            <a:ext cx="697230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1835696" y="3717032"/>
            <a:ext cx="252028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4572000" y="4121460"/>
            <a:ext cx="1008112"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5868144" y="3214489"/>
            <a:ext cx="1728192" cy="5025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6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5661248"/>
            <a:ext cx="373380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2645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quantum approach to the ferromagnetic chain</a:t>
            </a:r>
          </a:p>
        </p:txBody>
      </p:sp>
      <p:sp>
        <p:nvSpPr>
          <p:cNvPr id="3" name="TextBox 2"/>
          <p:cNvSpPr txBox="1"/>
          <p:nvPr/>
        </p:nvSpPr>
        <p:spPr bwMode="auto">
          <a:xfrm>
            <a:off x="242392" y="751344"/>
            <a:ext cx="8640960" cy="3139321"/>
          </a:xfrm>
          <a:prstGeom prst="rect">
            <a:avLst/>
          </a:prstGeom>
          <a:noFill/>
          <a:ln w="9525">
            <a:noFill/>
            <a:miter lim="800000"/>
            <a:headEnd/>
            <a:tailEnd/>
          </a:ln>
        </p:spPr>
        <p:txBody>
          <a:bodyPr wrap="square" rtlCol="0">
            <a:spAutoFit/>
          </a:bodyPr>
          <a:lstStyle/>
          <a:p>
            <a:r>
              <a:rPr lang="en-GB" dirty="0" smtClean="0">
                <a:latin typeface="Calibri" pitchFamily="34" charset="0"/>
              </a:rPr>
              <a:t>Now this is simply the ground state energy, plus a perturbation that corresponds to the spin wave excitation. The RHS is precisely the same as we got in the semi-classical treatment</a:t>
            </a:r>
          </a:p>
          <a:p>
            <a:endParaRPr lang="en-GB" i="1" dirty="0">
              <a:latin typeface="Calibri" pitchFamily="34" charset="0"/>
            </a:endParaRPr>
          </a:p>
          <a:p>
            <a:endParaRPr lang="en-GB" i="1" dirty="0" smtClean="0">
              <a:latin typeface="Calibri" pitchFamily="34" charset="0"/>
            </a:endParaRPr>
          </a:p>
          <a:p>
            <a:endParaRPr lang="en-GB" i="1" dirty="0">
              <a:latin typeface="Calibri" pitchFamily="34" charset="0"/>
            </a:endParaRPr>
          </a:p>
          <a:p>
            <a:endParaRPr lang="en-GB" i="1" dirty="0" smtClean="0">
              <a:latin typeface="Calibri" pitchFamily="34" charset="0"/>
            </a:endParaRPr>
          </a:p>
          <a:p>
            <a:r>
              <a:rPr lang="en-GB" dirty="0" smtClean="0">
                <a:latin typeface="Calibri" pitchFamily="34" charset="0"/>
              </a:rPr>
              <a:t>We do not really have time in this lecture to consider the antiferromagnetic case, or generalising to 3D, as both are rather more complex. But see the recommended reading if you want to see how it is done…</a:t>
            </a:r>
            <a:endParaRPr lang="en-GB" dirty="0">
              <a:latin typeface="Calibri" pitchFamily="34" charset="0"/>
            </a:endParaRPr>
          </a:p>
          <a:p>
            <a:endParaRPr lang="en-GB" dirty="0" smtClean="0">
              <a:latin typeface="Calibri" pitchFamily="34" charset="0"/>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23073"/>
            <a:ext cx="36671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5441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The neutron inelastic cross section of spin waves</a:t>
            </a:r>
          </a:p>
        </p:txBody>
      </p:sp>
      <p:sp>
        <p:nvSpPr>
          <p:cNvPr id="3" name="TextBox 2"/>
          <p:cNvSpPr txBox="1"/>
          <p:nvPr/>
        </p:nvSpPr>
        <p:spPr bwMode="auto">
          <a:xfrm>
            <a:off x="242392" y="751344"/>
            <a:ext cx="8640960" cy="3139321"/>
          </a:xfrm>
          <a:prstGeom prst="rect">
            <a:avLst/>
          </a:prstGeom>
          <a:noFill/>
          <a:ln w="9525">
            <a:noFill/>
            <a:miter lim="800000"/>
            <a:headEnd/>
            <a:tailEnd/>
          </a:ln>
        </p:spPr>
        <p:txBody>
          <a:bodyPr wrap="square" rtlCol="0">
            <a:spAutoFit/>
          </a:bodyPr>
          <a:lstStyle/>
          <a:p>
            <a:r>
              <a:rPr lang="en-GB" dirty="0" smtClean="0">
                <a:latin typeface="Calibri" pitchFamily="34" charset="0"/>
              </a:rPr>
              <a:t>Remember that the dynamic structure factor is given by:</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For an individual spin</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a:latin typeface="Calibri" pitchFamily="34" charset="0"/>
            </a:endParaRPr>
          </a:p>
          <a:p>
            <a:endParaRPr lang="en-GB" dirty="0" smtClean="0">
              <a:latin typeface="Calibri" pitchFamily="34" charset="0"/>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03948"/>
            <a:ext cx="340042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619375"/>
            <a:ext cx="21717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179" y="4291355"/>
            <a:ext cx="421005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81236" y="3645024"/>
            <a:ext cx="8602116" cy="646331"/>
          </a:xfrm>
          <a:prstGeom prst="rect">
            <a:avLst/>
          </a:prstGeom>
        </p:spPr>
        <p:txBody>
          <a:bodyPr wrap="square">
            <a:spAutoFit/>
          </a:bodyPr>
          <a:lstStyle/>
          <a:p>
            <a:r>
              <a:rPr lang="en-GB" dirty="0">
                <a:latin typeface="Calibri" pitchFamily="34" charset="0"/>
              </a:rPr>
              <a:t>T</a:t>
            </a:r>
            <a:r>
              <a:rPr lang="en-GB" dirty="0" smtClean="0">
                <a:latin typeface="Calibri" pitchFamily="34" charset="0"/>
              </a:rPr>
              <a:t>he </a:t>
            </a:r>
            <a:r>
              <a:rPr lang="en-GB" dirty="0">
                <a:latin typeface="Calibri" pitchFamily="34" charset="0"/>
              </a:rPr>
              <a:t>intensity of our neutron scattering signal is proportional to the structure factor squared:</a:t>
            </a:r>
          </a:p>
        </p:txBody>
      </p:sp>
    </p:spTree>
    <p:extLst>
      <p:ext uri="{BB962C8B-B14F-4D97-AF65-F5344CB8AC3E}">
        <p14:creationId xmlns:p14="http://schemas.microsoft.com/office/powerpoint/2010/main" val="3723700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The neutron inelastic cross section of spin waves</a:t>
            </a: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836712"/>
            <a:ext cx="421005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bwMode="auto">
          <a:xfrm>
            <a:off x="208856" y="2598837"/>
            <a:ext cx="8640960" cy="2585323"/>
          </a:xfrm>
          <a:prstGeom prst="rect">
            <a:avLst/>
          </a:prstGeom>
          <a:noFill/>
          <a:ln w="9525">
            <a:noFill/>
            <a:miter lim="800000"/>
            <a:headEnd/>
            <a:tailEnd/>
          </a:ln>
        </p:spPr>
        <p:txBody>
          <a:bodyPr wrap="square" rtlCol="0">
            <a:spAutoFit/>
          </a:bodyPr>
          <a:lstStyle/>
          <a:p>
            <a:r>
              <a:rPr lang="en-GB" dirty="0" smtClean="0">
                <a:latin typeface="Calibri" pitchFamily="34" charset="0"/>
              </a:rPr>
              <a:t>So what does this tell us?</a:t>
            </a:r>
          </a:p>
          <a:p>
            <a:endParaRPr lang="en-GB" dirty="0">
              <a:latin typeface="Calibri" pitchFamily="34" charset="0"/>
            </a:endParaRPr>
          </a:p>
          <a:p>
            <a:r>
              <a:rPr lang="en-GB" dirty="0" smtClean="0">
                <a:latin typeface="Calibri" pitchFamily="34" charset="0"/>
              </a:rPr>
              <a:t>By analogy with magnetic diffraction, where we are sensitive only to components of the magnetic moment perpendicular to the scattering </a:t>
            </a:r>
            <a:r>
              <a:rPr lang="en-GB" dirty="0" err="1" smtClean="0">
                <a:latin typeface="Calibri" pitchFamily="34" charset="0"/>
              </a:rPr>
              <a:t>wavevector</a:t>
            </a:r>
            <a:r>
              <a:rPr lang="en-GB" dirty="0" smtClean="0">
                <a:latin typeface="Calibri" pitchFamily="34" charset="0"/>
              </a:rPr>
              <a:t> </a:t>
            </a:r>
            <a:r>
              <a:rPr lang="en-GB" b="1" i="1" dirty="0" smtClean="0">
                <a:latin typeface="Calibri" pitchFamily="34" charset="0"/>
              </a:rPr>
              <a:t>Q</a:t>
            </a:r>
            <a:r>
              <a:rPr lang="en-GB" dirty="0" smtClean="0">
                <a:latin typeface="Calibri" pitchFamily="34" charset="0"/>
              </a:rPr>
              <a:t>, in inelastic scattering we are only sensitive to components of the </a:t>
            </a:r>
            <a:r>
              <a:rPr lang="en-GB" u="sng" dirty="0" smtClean="0">
                <a:latin typeface="Calibri" pitchFamily="34" charset="0"/>
              </a:rPr>
              <a:t>fluctuations </a:t>
            </a:r>
            <a:r>
              <a:rPr lang="en-GB" dirty="0" smtClean="0">
                <a:latin typeface="Calibri" pitchFamily="34" charset="0"/>
              </a:rPr>
              <a:t>perpendicular to </a:t>
            </a:r>
            <a:r>
              <a:rPr lang="en-GB" b="1" i="1" dirty="0" smtClean="0">
                <a:latin typeface="Calibri" pitchFamily="34" charset="0"/>
              </a:rPr>
              <a:t>Q</a:t>
            </a:r>
          </a:p>
          <a:p>
            <a:endParaRPr lang="en-GB" b="1" i="1" dirty="0">
              <a:latin typeface="Calibri" pitchFamily="34" charset="0"/>
            </a:endParaRPr>
          </a:p>
          <a:p>
            <a:r>
              <a:rPr lang="en-GB" dirty="0" smtClean="0">
                <a:solidFill>
                  <a:srgbClr val="0070C0"/>
                </a:solidFill>
                <a:latin typeface="Calibri" pitchFamily="34" charset="0"/>
              </a:rPr>
              <a:t>Rule of thumb number 3: in inelastic scattering of spin waves we are sensitive only to the components of the fluctuation perpendicular to </a:t>
            </a:r>
            <a:r>
              <a:rPr lang="en-GB" b="1" dirty="0" smtClean="0">
                <a:solidFill>
                  <a:srgbClr val="0070C0"/>
                </a:solidFill>
                <a:latin typeface="Calibri" pitchFamily="34" charset="0"/>
              </a:rPr>
              <a:t>Q</a:t>
            </a:r>
            <a:r>
              <a:rPr lang="en-GB" dirty="0" smtClean="0">
                <a:solidFill>
                  <a:srgbClr val="0070C0"/>
                </a:solidFill>
                <a:latin typeface="Calibri" pitchFamily="34" charset="0"/>
              </a:rPr>
              <a:t>. These fluctuations are themselves perpendicular to the ordered moment direction.</a:t>
            </a:r>
          </a:p>
        </p:txBody>
      </p:sp>
      <p:sp>
        <p:nvSpPr>
          <p:cNvPr id="5" name="Rectangle 4"/>
          <p:cNvSpPr/>
          <p:nvPr/>
        </p:nvSpPr>
        <p:spPr>
          <a:xfrm>
            <a:off x="208856" y="4221088"/>
            <a:ext cx="8640960" cy="108012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6100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The neutron inelastic cross section of spin waves</a:t>
            </a:r>
          </a:p>
        </p:txBody>
      </p:sp>
      <p:sp>
        <p:nvSpPr>
          <p:cNvPr id="3" name="TextBox 2"/>
          <p:cNvSpPr txBox="1"/>
          <p:nvPr/>
        </p:nvSpPr>
        <p:spPr bwMode="auto">
          <a:xfrm>
            <a:off x="242392" y="751344"/>
            <a:ext cx="8640960" cy="1477328"/>
          </a:xfrm>
          <a:prstGeom prst="rect">
            <a:avLst/>
          </a:prstGeom>
          <a:noFill/>
          <a:ln w="9525">
            <a:noFill/>
            <a:miter lim="800000"/>
            <a:headEnd/>
            <a:tailEnd/>
          </a:ln>
        </p:spPr>
        <p:txBody>
          <a:bodyPr wrap="square" rtlCol="0">
            <a:spAutoFit/>
          </a:bodyPr>
          <a:lstStyle/>
          <a:p>
            <a:r>
              <a:rPr lang="en-GB" dirty="0" smtClean="0">
                <a:latin typeface="Calibri" pitchFamily="34" charset="0"/>
              </a:rPr>
              <a:t>Example 1: Isotropic ferromagnetic chain, at two different </a:t>
            </a:r>
            <a:r>
              <a:rPr lang="en-GB" dirty="0" err="1" smtClean="0">
                <a:latin typeface="Calibri" pitchFamily="34" charset="0"/>
              </a:rPr>
              <a:t>wavevectors</a:t>
            </a:r>
            <a:r>
              <a:rPr lang="en-GB" dirty="0" smtClean="0">
                <a:latin typeface="Calibri" pitchFamily="34" charset="0"/>
              </a:rPr>
              <a:t>. Let’s say the moments lie parallel to the </a:t>
            </a:r>
            <a:r>
              <a:rPr lang="en-GB" i="1" dirty="0" smtClean="0">
                <a:latin typeface="Calibri" pitchFamily="34" charset="0"/>
              </a:rPr>
              <a:t>x</a:t>
            </a:r>
            <a:r>
              <a:rPr lang="en-GB" dirty="0" smtClean="0">
                <a:latin typeface="Calibri" pitchFamily="34" charset="0"/>
              </a:rPr>
              <a:t>-axis. In this case the fluctuations  are along </a:t>
            </a:r>
            <a:r>
              <a:rPr lang="en-GB" dirty="0">
                <a:latin typeface="Calibri" pitchFamily="34" charset="0"/>
              </a:rPr>
              <a:t>y and </a:t>
            </a:r>
            <a:r>
              <a:rPr lang="en-GB" dirty="0" smtClean="0">
                <a:latin typeface="Calibri" pitchFamily="34" charset="0"/>
              </a:rPr>
              <a:t>z equally.</a:t>
            </a:r>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p:txBody>
      </p:sp>
      <p:cxnSp>
        <p:nvCxnSpPr>
          <p:cNvPr id="5" name="Straight Connector 4"/>
          <p:cNvCxnSpPr/>
          <p:nvPr/>
        </p:nvCxnSpPr>
        <p:spPr>
          <a:xfrm>
            <a:off x="4562872" y="2132856"/>
            <a:ext cx="9128" cy="20882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067944" y="3861048"/>
            <a:ext cx="25922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8073" y="3694243"/>
            <a:ext cx="679708" cy="333610"/>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0113" y="1777869"/>
            <a:ext cx="679708" cy="333610"/>
          </a:xfrm>
          <a:prstGeom prst="rect">
            <a:avLst/>
          </a:prstGeom>
        </p:spPr>
      </p:pic>
      <p:sp>
        <p:nvSpPr>
          <p:cNvPr id="12" name="Oval 11"/>
          <p:cNvSpPr/>
          <p:nvPr/>
        </p:nvSpPr>
        <p:spPr>
          <a:xfrm>
            <a:off x="6084168" y="3753036"/>
            <a:ext cx="216024" cy="2160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4447964" y="2379076"/>
            <a:ext cx="216024" cy="2160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p:cNvCxnSpPr>
            <a:stCxn id="13" idx="6"/>
            <a:endCxn id="12" idx="1"/>
          </p:cNvCxnSpPr>
          <p:nvPr/>
        </p:nvCxnSpPr>
        <p:spPr>
          <a:xfrm>
            <a:off x="4663988" y="2487088"/>
            <a:ext cx="1451816" cy="129758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6333673" y="4221088"/>
            <a:ext cx="2483768" cy="646331"/>
          </a:xfrm>
          <a:prstGeom prst="rect">
            <a:avLst/>
          </a:prstGeom>
          <a:noFill/>
          <a:ln w="9525">
            <a:noFill/>
            <a:miter lim="800000"/>
            <a:headEnd/>
            <a:tailEnd/>
          </a:ln>
        </p:spPr>
        <p:txBody>
          <a:bodyPr wrap="square" rtlCol="0">
            <a:spAutoFit/>
          </a:bodyPr>
          <a:lstStyle/>
          <a:p>
            <a:r>
              <a:rPr lang="en-GB" dirty="0" smtClean="0">
                <a:latin typeface="Calibri" pitchFamily="34" charset="0"/>
              </a:rPr>
              <a:t>“See” both components of the fluctuation</a:t>
            </a:r>
          </a:p>
        </p:txBody>
      </p:sp>
      <p:sp>
        <p:nvSpPr>
          <p:cNvPr id="18" name="TextBox 17"/>
          <p:cNvSpPr txBox="1"/>
          <p:nvPr/>
        </p:nvSpPr>
        <p:spPr bwMode="auto">
          <a:xfrm>
            <a:off x="5058308" y="1582341"/>
            <a:ext cx="3330116" cy="646331"/>
          </a:xfrm>
          <a:prstGeom prst="rect">
            <a:avLst/>
          </a:prstGeom>
          <a:noFill/>
          <a:ln w="9525">
            <a:noFill/>
            <a:miter lim="800000"/>
            <a:headEnd/>
            <a:tailEnd/>
          </a:ln>
        </p:spPr>
        <p:txBody>
          <a:bodyPr wrap="square" rtlCol="0">
            <a:spAutoFit/>
          </a:bodyPr>
          <a:lstStyle/>
          <a:p>
            <a:r>
              <a:rPr lang="en-GB" dirty="0" smtClean="0">
                <a:latin typeface="Calibri" pitchFamily="34" charset="0"/>
              </a:rPr>
              <a:t>“See” only the z-component of the fluctuation</a:t>
            </a:r>
          </a:p>
        </p:txBody>
      </p:sp>
      <p:sp>
        <p:nvSpPr>
          <p:cNvPr id="19" name="TextBox 18"/>
          <p:cNvSpPr txBox="1"/>
          <p:nvPr/>
        </p:nvSpPr>
        <p:spPr bwMode="auto">
          <a:xfrm>
            <a:off x="6497470" y="3861048"/>
            <a:ext cx="288032" cy="369332"/>
          </a:xfrm>
          <a:prstGeom prst="rect">
            <a:avLst/>
          </a:prstGeom>
          <a:noFill/>
          <a:ln w="9525">
            <a:noFill/>
            <a:miter lim="800000"/>
            <a:headEnd/>
            <a:tailEnd/>
          </a:ln>
        </p:spPr>
        <p:txBody>
          <a:bodyPr wrap="square" rtlCol="0">
            <a:spAutoFit/>
          </a:bodyPr>
          <a:lstStyle/>
          <a:p>
            <a:r>
              <a:rPr lang="en-GB" i="1" dirty="0" smtClean="0">
                <a:latin typeface="Calibri" pitchFamily="34" charset="0"/>
              </a:rPr>
              <a:t>x</a:t>
            </a:r>
          </a:p>
        </p:txBody>
      </p:sp>
      <p:sp>
        <p:nvSpPr>
          <p:cNvPr id="20" name="TextBox 19"/>
          <p:cNvSpPr txBox="1"/>
          <p:nvPr/>
        </p:nvSpPr>
        <p:spPr bwMode="auto">
          <a:xfrm>
            <a:off x="4159932" y="2067722"/>
            <a:ext cx="504056" cy="369332"/>
          </a:xfrm>
          <a:prstGeom prst="rect">
            <a:avLst/>
          </a:prstGeom>
          <a:noFill/>
          <a:ln w="9525">
            <a:noFill/>
            <a:miter lim="800000"/>
            <a:headEnd/>
            <a:tailEnd/>
          </a:ln>
        </p:spPr>
        <p:txBody>
          <a:bodyPr wrap="square" rtlCol="0">
            <a:spAutoFit/>
          </a:bodyPr>
          <a:lstStyle/>
          <a:p>
            <a:r>
              <a:rPr lang="en-GB" i="1" dirty="0" smtClean="0">
                <a:latin typeface="Calibri" pitchFamily="34" charset="0"/>
              </a:rPr>
              <a:t>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334" y="2852936"/>
            <a:ext cx="4224470" cy="3168352"/>
          </a:xfrm>
          <a:prstGeom prst="rect">
            <a:avLst/>
          </a:prstGeom>
        </p:spPr>
      </p:pic>
    </p:spTree>
    <p:extLst>
      <p:ext uri="{BB962C8B-B14F-4D97-AF65-F5344CB8AC3E}">
        <p14:creationId xmlns:p14="http://schemas.microsoft.com/office/powerpoint/2010/main" val="500234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The neutron inelastic cross section of spin waves</a:t>
            </a:r>
          </a:p>
        </p:txBody>
      </p:sp>
      <p:sp>
        <p:nvSpPr>
          <p:cNvPr id="3" name="TextBox 2"/>
          <p:cNvSpPr txBox="1"/>
          <p:nvPr/>
        </p:nvSpPr>
        <p:spPr bwMode="auto">
          <a:xfrm>
            <a:off x="242392" y="751344"/>
            <a:ext cx="8640960" cy="1754326"/>
          </a:xfrm>
          <a:prstGeom prst="rect">
            <a:avLst/>
          </a:prstGeom>
          <a:noFill/>
          <a:ln w="9525">
            <a:noFill/>
            <a:miter lim="800000"/>
            <a:headEnd/>
            <a:tailEnd/>
          </a:ln>
        </p:spPr>
        <p:txBody>
          <a:bodyPr wrap="square" rtlCol="0">
            <a:spAutoFit/>
          </a:bodyPr>
          <a:lstStyle/>
          <a:p>
            <a:r>
              <a:rPr lang="en-GB" dirty="0" smtClean="0">
                <a:latin typeface="Calibri" pitchFamily="34" charset="0"/>
              </a:rPr>
              <a:t>Example 2: Anisotropic ferromagnetic chain, with easy </a:t>
            </a:r>
            <a:r>
              <a:rPr lang="en-GB" dirty="0" err="1" smtClean="0">
                <a:latin typeface="Calibri" pitchFamily="34" charset="0"/>
              </a:rPr>
              <a:t>xy</a:t>
            </a:r>
            <a:r>
              <a:rPr lang="en-GB" dirty="0">
                <a:latin typeface="Calibri" pitchFamily="34" charset="0"/>
              </a:rPr>
              <a:t>-</a:t>
            </a:r>
            <a:r>
              <a:rPr lang="en-GB" dirty="0" smtClean="0">
                <a:latin typeface="Calibri" pitchFamily="34" charset="0"/>
              </a:rPr>
              <a:t>plane anisotropy, at two different </a:t>
            </a:r>
            <a:r>
              <a:rPr lang="en-GB" dirty="0" err="1" smtClean="0">
                <a:latin typeface="Calibri" pitchFamily="34" charset="0"/>
              </a:rPr>
              <a:t>wavevectors</a:t>
            </a:r>
            <a:r>
              <a:rPr lang="en-GB" dirty="0" smtClean="0">
                <a:latin typeface="Calibri" pitchFamily="34" charset="0"/>
              </a:rPr>
              <a:t>. Let’s say the moments lie parallel to the </a:t>
            </a:r>
            <a:r>
              <a:rPr lang="en-GB" i="1" dirty="0" smtClean="0">
                <a:latin typeface="Calibri" pitchFamily="34" charset="0"/>
              </a:rPr>
              <a:t>x</a:t>
            </a:r>
            <a:r>
              <a:rPr lang="en-GB" dirty="0" smtClean="0">
                <a:latin typeface="Calibri" pitchFamily="34" charset="0"/>
              </a:rPr>
              <a:t>-axis again. In this case the fluctuations  are along </a:t>
            </a:r>
            <a:r>
              <a:rPr lang="en-GB" dirty="0">
                <a:latin typeface="Calibri" pitchFamily="34" charset="0"/>
              </a:rPr>
              <a:t>y </a:t>
            </a:r>
            <a:r>
              <a:rPr lang="en-GB" dirty="0" smtClean="0">
                <a:latin typeface="Calibri" pitchFamily="34" charset="0"/>
              </a:rPr>
              <a:t>only.</a:t>
            </a:r>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p:txBody>
      </p:sp>
      <p:cxnSp>
        <p:nvCxnSpPr>
          <p:cNvPr id="5" name="Straight Connector 4"/>
          <p:cNvCxnSpPr/>
          <p:nvPr/>
        </p:nvCxnSpPr>
        <p:spPr>
          <a:xfrm>
            <a:off x="4562872" y="2132856"/>
            <a:ext cx="9128" cy="2097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851920" y="3861048"/>
            <a:ext cx="28083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084168" y="3753036"/>
            <a:ext cx="216024" cy="2160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4447964" y="2379076"/>
            <a:ext cx="216024" cy="21602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p:cNvCxnSpPr>
            <a:stCxn id="13" idx="6"/>
            <a:endCxn id="12" idx="1"/>
          </p:cNvCxnSpPr>
          <p:nvPr/>
        </p:nvCxnSpPr>
        <p:spPr>
          <a:xfrm>
            <a:off x="4663988" y="2487088"/>
            <a:ext cx="1451816" cy="129758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bwMode="auto">
          <a:xfrm>
            <a:off x="5940152" y="4221088"/>
            <a:ext cx="2943199" cy="646331"/>
          </a:xfrm>
          <a:prstGeom prst="rect">
            <a:avLst/>
          </a:prstGeom>
          <a:noFill/>
          <a:ln w="9525">
            <a:noFill/>
            <a:miter lim="800000"/>
            <a:headEnd/>
            <a:tailEnd/>
          </a:ln>
        </p:spPr>
        <p:txBody>
          <a:bodyPr wrap="square" rtlCol="0">
            <a:spAutoFit/>
          </a:bodyPr>
          <a:lstStyle/>
          <a:p>
            <a:r>
              <a:rPr lang="en-GB" dirty="0" smtClean="0">
                <a:latin typeface="Calibri" pitchFamily="34" charset="0"/>
              </a:rPr>
              <a:t>“See” y-component of the fluctuation (no z-component)</a:t>
            </a:r>
          </a:p>
        </p:txBody>
      </p:sp>
      <p:sp>
        <p:nvSpPr>
          <p:cNvPr id="18" name="TextBox 17"/>
          <p:cNvSpPr txBox="1"/>
          <p:nvPr/>
        </p:nvSpPr>
        <p:spPr bwMode="auto">
          <a:xfrm>
            <a:off x="5058307" y="1582341"/>
            <a:ext cx="3759133" cy="646331"/>
          </a:xfrm>
          <a:prstGeom prst="rect">
            <a:avLst/>
          </a:prstGeom>
          <a:noFill/>
          <a:ln w="9525">
            <a:noFill/>
            <a:miter lim="800000"/>
            <a:headEnd/>
            <a:tailEnd/>
          </a:ln>
        </p:spPr>
        <p:txBody>
          <a:bodyPr wrap="square" rtlCol="0">
            <a:spAutoFit/>
          </a:bodyPr>
          <a:lstStyle/>
          <a:p>
            <a:r>
              <a:rPr lang="en-GB" dirty="0" smtClean="0">
                <a:latin typeface="Calibri" pitchFamily="34" charset="0"/>
              </a:rPr>
              <a:t>“See” only the z-component of the fluctuation, but there isn’t one!</a:t>
            </a:r>
          </a:p>
        </p:txBody>
      </p:sp>
      <p:sp>
        <p:nvSpPr>
          <p:cNvPr id="19" name="TextBox 18"/>
          <p:cNvSpPr txBox="1"/>
          <p:nvPr/>
        </p:nvSpPr>
        <p:spPr bwMode="auto">
          <a:xfrm>
            <a:off x="6497470" y="3861048"/>
            <a:ext cx="288032" cy="369332"/>
          </a:xfrm>
          <a:prstGeom prst="rect">
            <a:avLst/>
          </a:prstGeom>
          <a:noFill/>
          <a:ln w="9525">
            <a:noFill/>
            <a:miter lim="800000"/>
            <a:headEnd/>
            <a:tailEnd/>
          </a:ln>
        </p:spPr>
        <p:txBody>
          <a:bodyPr wrap="square" rtlCol="0">
            <a:spAutoFit/>
          </a:bodyPr>
          <a:lstStyle/>
          <a:p>
            <a:r>
              <a:rPr lang="en-GB" i="1" dirty="0" smtClean="0">
                <a:latin typeface="Calibri" pitchFamily="34" charset="0"/>
              </a:rPr>
              <a:t>x</a:t>
            </a:r>
          </a:p>
        </p:txBody>
      </p:sp>
      <p:sp>
        <p:nvSpPr>
          <p:cNvPr id="20" name="TextBox 19"/>
          <p:cNvSpPr txBox="1"/>
          <p:nvPr/>
        </p:nvSpPr>
        <p:spPr bwMode="auto">
          <a:xfrm>
            <a:off x="4159932" y="2067722"/>
            <a:ext cx="504056" cy="369332"/>
          </a:xfrm>
          <a:prstGeom prst="rect">
            <a:avLst/>
          </a:prstGeom>
          <a:noFill/>
          <a:ln w="9525">
            <a:noFill/>
            <a:miter lim="800000"/>
            <a:headEnd/>
            <a:tailEnd/>
          </a:ln>
        </p:spPr>
        <p:txBody>
          <a:bodyPr wrap="square" rtlCol="0">
            <a:spAutoFit/>
          </a:bodyPr>
          <a:lstStyle/>
          <a:p>
            <a:r>
              <a:rPr lang="en-GB" i="1" dirty="0" smtClean="0">
                <a:latin typeface="Calibri" pitchFamily="34" charset="0"/>
              </a:rPr>
              <a:t>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3705" y="3640340"/>
            <a:ext cx="613286" cy="441416"/>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5357" y="1686971"/>
            <a:ext cx="613286" cy="44141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24" y="2829753"/>
            <a:ext cx="4281381" cy="3211036"/>
          </a:xfrm>
          <a:prstGeom prst="rect">
            <a:avLst/>
          </a:prstGeom>
        </p:spPr>
      </p:pic>
    </p:spTree>
    <p:extLst>
      <p:ext uri="{BB962C8B-B14F-4D97-AF65-F5344CB8AC3E}">
        <p14:creationId xmlns:p14="http://schemas.microsoft.com/office/powerpoint/2010/main" val="804562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Spin waves in practice</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237" y="2780928"/>
            <a:ext cx="411480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455466"/>
            <a:ext cx="4288069" cy="1065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466" y="116632"/>
            <a:ext cx="4605338"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bwMode="auto">
          <a:xfrm>
            <a:off x="107950" y="836712"/>
            <a:ext cx="4060516" cy="3416320"/>
          </a:xfrm>
          <a:prstGeom prst="rect">
            <a:avLst/>
          </a:prstGeom>
          <a:noFill/>
          <a:ln w="9525">
            <a:noFill/>
            <a:miter lim="800000"/>
            <a:headEnd/>
            <a:tailEnd/>
          </a:ln>
        </p:spPr>
        <p:txBody>
          <a:bodyPr wrap="square" rtlCol="0">
            <a:spAutoFit/>
          </a:bodyPr>
          <a:lstStyle/>
          <a:p>
            <a:r>
              <a:rPr lang="en-GB" dirty="0" smtClean="0">
                <a:latin typeface="Calibri" pitchFamily="34" charset="0"/>
              </a:rPr>
              <a:t>Consider this example from the early part of the olden days:</a:t>
            </a:r>
          </a:p>
          <a:p>
            <a:endParaRPr lang="en-GB" dirty="0">
              <a:latin typeface="Calibri" pitchFamily="34" charset="0"/>
            </a:endParaRPr>
          </a:p>
          <a:p>
            <a:r>
              <a:rPr lang="en-GB" dirty="0" smtClean="0">
                <a:latin typeface="Calibri" pitchFamily="34" charset="0"/>
              </a:rPr>
              <a:t>An </a:t>
            </a:r>
            <a:r>
              <a:rPr lang="en-GB" dirty="0" err="1" smtClean="0">
                <a:latin typeface="Calibri" pitchFamily="34" charset="0"/>
              </a:rPr>
              <a:t>antiferromagnet</a:t>
            </a:r>
            <a:r>
              <a:rPr lang="en-GB" dirty="0" smtClean="0">
                <a:latin typeface="Calibri" pitchFamily="34" charset="0"/>
              </a:rPr>
              <a:t> with 4 different exchange terms, plus 2 anisotropy terms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 Lots of tedious algebra…….</a:t>
            </a:r>
          </a:p>
        </p:txBody>
      </p:sp>
      <p:pic>
        <p:nvPicPr>
          <p:cNvPr id="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192" y="2655987"/>
            <a:ext cx="4291045" cy="684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6152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physical picture of spin waves</a:t>
            </a:r>
          </a:p>
        </p:txBody>
      </p:sp>
      <p:sp>
        <p:nvSpPr>
          <p:cNvPr id="4" name="TextBox 3"/>
          <p:cNvSpPr txBox="1"/>
          <p:nvPr/>
        </p:nvSpPr>
        <p:spPr bwMode="auto">
          <a:xfrm>
            <a:off x="3203848" y="980728"/>
            <a:ext cx="4968552" cy="4247317"/>
          </a:xfrm>
          <a:prstGeom prst="rect">
            <a:avLst/>
          </a:prstGeom>
          <a:noFill/>
          <a:ln w="9525">
            <a:noFill/>
            <a:miter lim="800000"/>
            <a:headEnd/>
            <a:tailEnd/>
          </a:ln>
        </p:spPr>
        <p:txBody>
          <a:bodyPr wrap="square" rtlCol="0">
            <a:spAutoFit/>
          </a:bodyPr>
          <a:lstStyle/>
          <a:p>
            <a:r>
              <a:rPr lang="en-GB" dirty="0" smtClean="0">
                <a:latin typeface="Calibri" pitchFamily="34" charset="0"/>
              </a:rPr>
              <a:t>Simple case – ferromagnetic chain, unperturbed</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Spin wave mode – a periodic precession of the spins around their ordered direction</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Contrast this with the alternative picture, of a single spin being flipped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398" y="742392"/>
            <a:ext cx="2748064" cy="4702832"/>
          </a:xfrm>
          <a:prstGeom prst="rect">
            <a:avLst/>
          </a:prstGeom>
        </p:spPr>
      </p:pic>
    </p:spTree>
    <p:extLst>
      <p:ext uri="{BB962C8B-B14F-4D97-AF65-F5344CB8AC3E}">
        <p14:creationId xmlns:p14="http://schemas.microsoft.com/office/powerpoint/2010/main" val="9066872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0" y="4888954"/>
            <a:ext cx="500062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66230"/>
            <a:ext cx="48958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514302"/>
            <a:ext cx="29241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253" y="2306390"/>
            <a:ext cx="472440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1733" y="4197077"/>
            <a:ext cx="187642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6096" y="1052736"/>
            <a:ext cx="3354930" cy="2034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Spin waves in practice</a:t>
            </a:r>
          </a:p>
        </p:txBody>
      </p:sp>
    </p:spTree>
    <p:extLst>
      <p:ext uri="{BB962C8B-B14F-4D97-AF65-F5344CB8AC3E}">
        <p14:creationId xmlns:p14="http://schemas.microsoft.com/office/powerpoint/2010/main" val="80035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Spin waves in practice</a:t>
            </a:r>
          </a:p>
        </p:txBody>
      </p:sp>
      <p:sp>
        <p:nvSpPr>
          <p:cNvPr id="3" name="TextBox 2"/>
          <p:cNvSpPr txBox="1"/>
          <p:nvPr/>
        </p:nvSpPr>
        <p:spPr bwMode="auto">
          <a:xfrm>
            <a:off x="107950" y="836712"/>
            <a:ext cx="8784530" cy="923330"/>
          </a:xfrm>
          <a:prstGeom prst="rect">
            <a:avLst/>
          </a:prstGeom>
          <a:noFill/>
          <a:ln w="9525">
            <a:noFill/>
            <a:miter lim="800000"/>
            <a:headEnd/>
            <a:tailEnd/>
          </a:ln>
        </p:spPr>
        <p:txBody>
          <a:bodyPr wrap="square" rtlCol="0">
            <a:spAutoFit/>
          </a:bodyPr>
          <a:lstStyle/>
          <a:p>
            <a:r>
              <a:rPr lang="en-GB" dirty="0" smtClean="0">
                <a:latin typeface="Calibri" pitchFamily="34" charset="0"/>
              </a:rPr>
              <a:t>Why are we looking at this?</a:t>
            </a:r>
          </a:p>
          <a:p>
            <a:endParaRPr lang="en-GB" dirty="0">
              <a:latin typeface="Calibri" pitchFamily="34" charset="0"/>
            </a:endParaRPr>
          </a:p>
          <a:p>
            <a:r>
              <a:rPr lang="en-GB" dirty="0" smtClean="0">
                <a:latin typeface="Calibri" pitchFamily="34" charset="0"/>
              </a:rPr>
              <a:t>Because now the heavy algebraic lifting is taken care of by software, namely </a:t>
            </a:r>
            <a:r>
              <a:rPr lang="en-GB" dirty="0" err="1" smtClean="0">
                <a:latin typeface="Calibri" pitchFamily="34" charset="0"/>
              </a:rPr>
              <a:t>SpinW</a:t>
            </a:r>
            <a:endParaRPr lang="en-GB" dirty="0" smtClean="0">
              <a:latin typeface="Calibri" pitchFamily="34" charset="0"/>
            </a:endParaRPr>
          </a:p>
        </p:txBody>
      </p:sp>
      <p:pic>
        <p:nvPicPr>
          <p:cNvPr id="31746" name="Picture 2" descr="C:\SpinW_Workshop_2\spinw3_R1321\spinw3_R1321\spinw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8894" y="2396337"/>
            <a:ext cx="1929587" cy="1244808"/>
          </a:xfrm>
          <a:prstGeom prst="rect">
            <a:avLst/>
          </a:prstGeom>
          <a:noFill/>
          <a:extLst>
            <a:ext uri="{909E8E84-426E-40DD-AFC4-6F175D3DCCD1}">
              <a14:hiddenFill xmlns:a14="http://schemas.microsoft.com/office/drawing/2010/main">
                <a:solidFill>
                  <a:srgbClr val="FFFFFF"/>
                </a:solidFill>
              </a14:hiddenFill>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793" y="1812428"/>
            <a:ext cx="5856687" cy="3200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048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Spin waves in practice</a:t>
            </a:r>
          </a:p>
        </p:txBody>
      </p:sp>
      <p:sp>
        <p:nvSpPr>
          <p:cNvPr id="3" name="TextBox 2"/>
          <p:cNvSpPr txBox="1"/>
          <p:nvPr/>
        </p:nvSpPr>
        <p:spPr bwMode="auto">
          <a:xfrm>
            <a:off x="179512" y="764704"/>
            <a:ext cx="8568952" cy="1815882"/>
          </a:xfrm>
          <a:prstGeom prst="rect">
            <a:avLst/>
          </a:prstGeom>
          <a:noFill/>
          <a:ln w="9525">
            <a:noFill/>
            <a:miter lim="800000"/>
            <a:headEnd/>
            <a:tailEnd/>
          </a:ln>
        </p:spPr>
        <p:txBody>
          <a:bodyPr wrap="square" rtlCol="0">
            <a:spAutoFit/>
          </a:bodyPr>
          <a:lstStyle/>
          <a:p>
            <a:r>
              <a:rPr lang="en-GB" sz="1600" dirty="0" err="1">
                <a:latin typeface="Courier New" panose="02070309020205020404" pitchFamily="49" charset="0"/>
                <a:cs typeface="Courier New" panose="02070309020205020404" pitchFamily="49" charset="0"/>
              </a:rPr>
              <a:t>sfa</a:t>
            </a:r>
            <a:r>
              <a:rPr lang="en-GB" sz="1600" dirty="0">
                <a:latin typeface="Courier New" panose="02070309020205020404" pitchFamily="49" charset="0"/>
                <a:cs typeface="Courier New" panose="02070309020205020404" pitchFamily="49" charset="0"/>
              </a:rPr>
              <a:t> = </a:t>
            </a:r>
            <a:r>
              <a:rPr lang="en-GB" sz="1600" dirty="0" err="1">
                <a:latin typeface="Courier New" panose="02070309020205020404" pitchFamily="49" charset="0"/>
                <a:cs typeface="Courier New" panose="02070309020205020404" pitchFamily="49" charset="0"/>
              </a:rPr>
              <a:t>spinw</a:t>
            </a:r>
            <a:r>
              <a:rPr lang="en-GB" sz="1600" dirty="0">
                <a:latin typeface="Courier New" panose="02070309020205020404" pitchFamily="49" charset="0"/>
                <a:cs typeface="Courier New" panose="02070309020205020404" pitchFamily="49" charset="0"/>
              </a:rPr>
              <a:t>;</a:t>
            </a:r>
          </a:p>
          <a:p>
            <a:r>
              <a:rPr lang="en-GB" sz="1600" dirty="0" err="1">
                <a:latin typeface="Courier New" panose="02070309020205020404" pitchFamily="49" charset="0"/>
                <a:cs typeface="Courier New" panose="02070309020205020404" pitchFamily="49" charset="0"/>
              </a:rPr>
              <a:t>sfa.genlattice</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lat_const</a:t>
            </a:r>
            <a:r>
              <a:rPr lang="en-GB" sz="1600" dirty="0">
                <a:latin typeface="Courier New" panose="02070309020205020404" pitchFamily="49" charset="0"/>
                <a:cs typeface="Courier New" panose="02070309020205020404" pitchFamily="49" charset="0"/>
              </a:rPr>
              <a:t>',[5.671 5.587 12.867],'angled</a:t>
            </a:r>
            <a:r>
              <a:rPr lang="en-GB" sz="1600" dirty="0" smtClean="0">
                <a:latin typeface="Courier New" panose="02070309020205020404" pitchFamily="49" charset="0"/>
                <a:cs typeface="Courier New" panose="02070309020205020404" pitchFamily="49" charset="0"/>
              </a:rPr>
              <a:t>',…</a:t>
            </a:r>
          </a:p>
          <a:p>
            <a:r>
              <a:rPr lang="en-GB" sz="1600" dirty="0">
                <a:latin typeface="Courier New" panose="02070309020205020404" pitchFamily="49" charset="0"/>
                <a:cs typeface="Courier New" panose="02070309020205020404" pitchFamily="49" charset="0"/>
              </a:rPr>
              <a:t>	</a:t>
            </a:r>
            <a:r>
              <a:rPr lang="en-GB" sz="1600" dirty="0" smtClean="0">
                <a:latin typeface="Courier New" panose="02070309020205020404" pitchFamily="49" charset="0"/>
                <a:cs typeface="Courier New" panose="02070309020205020404" pitchFamily="49" charset="0"/>
              </a:rPr>
              <a:t>[</a:t>
            </a:r>
            <a:r>
              <a:rPr lang="en-GB" sz="1600" dirty="0">
                <a:latin typeface="Courier New" panose="02070309020205020404" pitchFamily="49" charset="0"/>
                <a:cs typeface="Courier New" panose="02070309020205020404" pitchFamily="49" charset="0"/>
              </a:rPr>
              <a:t>90 90 90],'spgr',69)</a:t>
            </a:r>
          </a:p>
          <a:p>
            <a:r>
              <a:rPr lang="en-GB" sz="1600" dirty="0" err="1">
                <a:latin typeface="Courier New" panose="02070309020205020404" pitchFamily="49" charset="0"/>
                <a:cs typeface="Courier New" panose="02070309020205020404" pitchFamily="49" charset="0"/>
              </a:rPr>
              <a:t>sfa.addatom</a:t>
            </a:r>
            <a:r>
              <a:rPr lang="en-GB" sz="1600" dirty="0">
                <a:latin typeface="Courier New" panose="02070309020205020404" pitchFamily="49" charset="0"/>
                <a:cs typeface="Courier New" panose="02070309020205020404" pitchFamily="49" charset="0"/>
              </a:rPr>
              <a:t>('r',[0.25 0.25 0.25],'S', 1,'label','Fe1','color','b')</a:t>
            </a:r>
          </a:p>
          <a:p>
            <a:r>
              <a:rPr lang="en-GB" sz="1600" dirty="0">
                <a:latin typeface="Courier New" panose="02070309020205020404" pitchFamily="49" charset="0"/>
                <a:cs typeface="Courier New" panose="02070309020205020404" pitchFamily="49" charset="0"/>
              </a:rPr>
              <a:t> </a:t>
            </a:r>
          </a:p>
          <a:p>
            <a:r>
              <a:rPr lang="en-GB" sz="1600" dirty="0">
                <a:latin typeface="Courier New" panose="02070309020205020404" pitchFamily="49" charset="0"/>
                <a:cs typeface="Courier New" panose="02070309020205020404" pitchFamily="49" charset="0"/>
              </a:rPr>
              <a:t>plot(</a:t>
            </a:r>
            <a:r>
              <a:rPr lang="en-GB" sz="1600" dirty="0" err="1">
                <a:latin typeface="Courier New" panose="02070309020205020404" pitchFamily="49" charset="0"/>
                <a:cs typeface="Courier New" panose="02070309020205020404" pitchFamily="49" charset="0"/>
              </a:rPr>
              <a:t>sfa</a:t>
            </a:r>
            <a:r>
              <a:rPr lang="en-GB" sz="1600" dirty="0">
                <a:latin typeface="Courier New" panose="02070309020205020404" pitchFamily="49" charset="0"/>
                <a:cs typeface="Courier New" panose="02070309020205020404" pitchFamily="49" charset="0"/>
              </a:rPr>
              <a:t>)</a:t>
            </a:r>
          </a:p>
          <a:p>
            <a:endParaRPr lang="en-GB" sz="1600" dirty="0" smtClean="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844824"/>
            <a:ext cx="2448272" cy="4581237"/>
          </a:xfrm>
          <a:prstGeom prst="rect">
            <a:avLst/>
          </a:prstGeom>
        </p:spPr>
      </p:pic>
    </p:spTree>
    <p:extLst>
      <p:ext uri="{BB962C8B-B14F-4D97-AF65-F5344CB8AC3E}">
        <p14:creationId xmlns:p14="http://schemas.microsoft.com/office/powerpoint/2010/main" val="2919790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Spin waves in practice</a:t>
            </a:r>
          </a:p>
        </p:txBody>
      </p:sp>
      <p:sp>
        <p:nvSpPr>
          <p:cNvPr id="3" name="TextBox 2"/>
          <p:cNvSpPr txBox="1"/>
          <p:nvPr/>
        </p:nvSpPr>
        <p:spPr bwMode="auto">
          <a:xfrm>
            <a:off x="179512" y="764704"/>
            <a:ext cx="8568952" cy="1077218"/>
          </a:xfrm>
          <a:prstGeom prst="rect">
            <a:avLst/>
          </a:prstGeom>
          <a:noFill/>
          <a:ln w="9525">
            <a:noFill/>
            <a:miter lim="800000"/>
            <a:headEnd/>
            <a:tailEnd/>
          </a:ln>
        </p:spPr>
        <p:txBody>
          <a:bodyPr wrap="square" rtlCol="0">
            <a:spAutoFit/>
          </a:bodyPr>
          <a:lstStyle/>
          <a:p>
            <a:r>
              <a:rPr lang="en-GB" sz="1600" dirty="0" err="1" smtClean="0">
                <a:latin typeface="Courier New" panose="02070309020205020404" pitchFamily="49" charset="0"/>
                <a:cs typeface="Courier New" panose="02070309020205020404" pitchFamily="49" charset="0"/>
              </a:rPr>
              <a:t>sfa.gencoupling</a:t>
            </a:r>
            <a:r>
              <a:rPr lang="en-GB" sz="1600" dirty="0">
                <a:latin typeface="Courier New" panose="02070309020205020404" pitchFamily="49" charset="0"/>
                <a:cs typeface="Courier New" panose="02070309020205020404" pitchFamily="49" charset="0"/>
              </a:rPr>
              <a:t>('maxDistance',12.868/2)</a:t>
            </a:r>
          </a:p>
          <a:p>
            <a:r>
              <a:rPr lang="en-GB" sz="1600" dirty="0">
                <a:latin typeface="Courier New" panose="02070309020205020404" pitchFamily="49" charset="0"/>
                <a:cs typeface="Courier New" panose="02070309020205020404" pitchFamily="49" charset="0"/>
              </a:rPr>
              <a:t> </a:t>
            </a:r>
          </a:p>
          <a:p>
            <a:r>
              <a:rPr lang="en-GB" sz="1600" dirty="0" err="1">
                <a:latin typeface="Courier New" panose="02070309020205020404" pitchFamily="49" charset="0"/>
                <a:cs typeface="Courier New" panose="02070309020205020404" pitchFamily="49" charset="0"/>
              </a:rPr>
              <a:t>sfa.table</a:t>
            </a:r>
            <a:r>
              <a:rPr lang="en-GB" sz="1600" dirty="0">
                <a:latin typeface="Courier New" panose="02070309020205020404" pitchFamily="49" charset="0"/>
                <a:cs typeface="Courier New" panose="02070309020205020404" pitchFamily="49" charset="0"/>
              </a:rPr>
              <a:t>('bond',[1:8])</a:t>
            </a:r>
          </a:p>
          <a:p>
            <a:r>
              <a:rPr lang="en-GB" sz="1600" dirty="0">
                <a:latin typeface="Courier New" panose="02070309020205020404" pitchFamily="49" charset="0"/>
                <a:cs typeface="Courier New" panose="02070309020205020404" pitchFamily="49" charset="0"/>
              </a:rPr>
              <a:t> </a:t>
            </a:r>
            <a:endParaRPr lang="en-GB" sz="1600" dirty="0" smtClean="0">
              <a:latin typeface="Courier New" panose="02070309020205020404" pitchFamily="49" charset="0"/>
              <a:cs typeface="Courier New" panose="02070309020205020404" pitchFamily="49"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49" y="1700808"/>
            <a:ext cx="8553651"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4092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251520" y="692696"/>
            <a:ext cx="8640960" cy="3293209"/>
          </a:xfrm>
          <a:prstGeom prst="rect">
            <a:avLst/>
          </a:prstGeom>
          <a:noFill/>
          <a:ln w="9525">
            <a:noFill/>
            <a:miter lim="800000"/>
            <a:headEnd/>
            <a:tailEnd/>
          </a:ln>
        </p:spPr>
        <p:txBody>
          <a:bodyPr wrap="square" rtlCol="0">
            <a:spAutoFit/>
          </a:bodyPr>
          <a:lstStyle/>
          <a:p>
            <a:r>
              <a:rPr lang="en-GB" sz="1600" dirty="0" err="1" smtClean="0">
                <a:latin typeface="Courier New" panose="02070309020205020404" pitchFamily="49" charset="0"/>
                <a:cs typeface="Courier New" panose="02070309020205020404" pitchFamily="49" charset="0"/>
              </a:rPr>
              <a:t>sfa.addmatrix</a:t>
            </a:r>
            <a:r>
              <a:rPr lang="en-GB" sz="1600" dirty="0">
                <a:latin typeface="Courier New" panose="02070309020205020404" pitchFamily="49" charset="0"/>
                <a:cs typeface="Courier New" panose="02070309020205020404" pitchFamily="49" charset="0"/>
              </a:rPr>
              <a:t>('label','J1a','value',30.8,'color','red')</a:t>
            </a:r>
          </a:p>
          <a:p>
            <a:r>
              <a:rPr lang="en-GB" sz="1600" dirty="0" err="1">
                <a:latin typeface="Courier New" panose="02070309020205020404" pitchFamily="49" charset="0"/>
                <a:cs typeface="Courier New" panose="02070309020205020404" pitchFamily="49" charset="0"/>
              </a:rPr>
              <a:t>sfa.addmatrix</a:t>
            </a:r>
            <a:r>
              <a:rPr lang="en-GB" sz="1600" dirty="0">
                <a:latin typeface="Courier New" panose="02070309020205020404" pitchFamily="49" charset="0"/>
                <a:cs typeface="Courier New" panose="02070309020205020404" pitchFamily="49" charset="0"/>
              </a:rPr>
              <a:t>('label','J1b','value',-5,'color','green')</a:t>
            </a:r>
          </a:p>
          <a:p>
            <a:r>
              <a:rPr lang="en-GB" sz="1600" dirty="0" err="1">
                <a:latin typeface="Courier New" panose="02070309020205020404" pitchFamily="49" charset="0"/>
                <a:cs typeface="Courier New" panose="02070309020205020404" pitchFamily="49" charset="0"/>
              </a:rPr>
              <a:t>sfa.addmatrix</a:t>
            </a:r>
            <a:r>
              <a:rPr lang="en-GB" sz="1600" dirty="0">
                <a:latin typeface="Courier New" panose="02070309020205020404" pitchFamily="49" charset="0"/>
                <a:cs typeface="Courier New" panose="02070309020205020404" pitchFamily="49" charset="0"/>
              </a:rPr>
              <a:t>('label','J2','value',21.7,'color','cyan')</a:t>
            </a:r>
          </a:p>
          <a:p>
            <a:r>
              <a:rPr lang="en-GB" sz="1600" dirty="0" err="1">
                <a:latin typeface="Courier New" panose="02070309020205020404" pitchFamily="49" charset="0"/>
                <a:cs typeface="Courier New" panose="02070309020205020404" pitchFamily="49" charset="0"/>
              </a:rPr>
              <a:t>sfa.addmatrix</a:t>
            </a:r>
            <a:r>
              <a:rPr lang="en-GB" sz="1600" dirty="0">
                <a:latin typeface="Courier New" panose="02070309020205020404" pitchFamily="49" charset="0"/>
                <a:cs typeface="Courier New" panose="02070309020205020404" pitchFamily="49" charset="0"/>
              </a:rPr>
              <a:t>('label','Jc','value',2.3,'color','magenta')</a:t>
            </a:r>
          </a:p>
          <a:p>
            <a:r>
              <a:rPr lang="en-GB" sz="1600" dirty="0">
                <a:latin typeface="Courier New" panose="02070309020205020404" pitchFamily="49" charset="0"/>
                <a:cs typeface="Courier New" panose="02070309020205020404" pitchFamily="49" charset="0"/>
              </a:rPr>
              <a:t> </a:t>
            </a:r>
          </a:p>
          <a:p>
            <a:r>
              <a:rPr lang="en-GB" sz="1600" dirty="0" err="1">
                <a:latin typeface="Courier New" panose="02070309020205020404" pitchFamily="49" charset="0"/>
                <a:cs typeface="Courier New" panose="02070309020205020404" pitchFamily="49" charset="0"/>
              </a:rPr>
              <a:t>sfa.addcoupling</a:t>
            </a:r>
            <a:r>
              <a:rPr lang="en-GB" sz="1600" dirty="0">
                <a:latin typeface="Courier New" panose="02070309020205020404" pitchFamily="49" charset="0"/>
                <a:cs typeface="Courier New" panose="02070309020205020404" pitchFamily="49" charset="0"/>
              </a:rPr>
              <a:t>('mat','J1b','bond',1)</a:t>
            </a:r>
          </a:p>
          <a:p>
            <a:r>
              <a:rPr lang="en-GB" sz="1600" dirty="0" err="1">
                <a:latin typeface="Courier New" panose="02070309020205020404" pitchFamily="49" charset="0"/>
                <a:cs typeface="Courier New" panose="02070309020205020404" pitchFamily="49" charset="0"/>
              </a:rPr>
              <a:t>sfa.addcoupling</a:t>
            </a:r>
            <a:r>
              <a:rPr lang="en-GB" sz="1600" dirty="0">
                <a:latin typeface="Courier New" panose="02070309020205020404" pitchFamily="49" charset="0"/>
                <a:cs typeface="Courier New" panose="02070309020205020404" pitchFamily="49" charset="0"/>
              </a:rPr>
              <a:t>('mat','J1a','bond',2)</a:t>
            </a:r>
          </a:p>
          <a:p>
            <a:r>
              <a:rPr lang="en-GB" sz="1600" dirty="0" err="1">
                <a:latin typeface="Courier New" panose="02070309020205020404" pitchFamily="49" charset="0"/>
                <a:cs typeface="Courier New" panose="02070309020205020404" pitchFamily="49" charset="0"/>
              </a:rPr>
              <a:t>sfa.addcoupling</a:t>
            </a:r>
            <a:r>
              <a:rPr lang="en-GB" sz="1600" dirty="0">
                <a:latin typeface="Courier New" panose="02070309020205020404" pitchFamily="49" charset="0"/>
                <a:cs typeface="Courier New" panose="02070309020205020404" pitchFamily="49" charset="0"/>
              </a:rPr>
              <a:t>('mat','J2','bond',3)</a:t>
            </a:r>
          </a:p>
          <a:p>
            <a:r>
              <a:rPr lang="en-GB" sz="1600" dirty="0" err="1">
                <a:latin typeface="Courier New" panose="02070309020205020404" pitchFamily="49" charset="0"/>
                <a:cs typeface="Courier New" panose="02070309020205020404" pitchFamily="49" charset="0"/>
              </a:rPr>
              <a:t>sfa.addcoupling</a:t>
            </a:r>
            <a:r>
              <a:rPr lang="en-GB" sz="1600" dirty="0">
                <a:latin typeface="Courier New" panose="02070309020205020404" pitchFamily="49" charset="0"/>
                <a:cs typeface="Courier New" panose="02070309020205020404" pitchFamily="49" charset="0"/>
              </a:rPr>
              <a:t>('mat','Jc','bond',8)</a:t>
            </a:r>
          </a:p>
          <a:p>
            <a:r>
              <a:rPr lang="en-GB" sz="1600" dirty="0">
                <a:latin typeface="Courier New" panose="02070309020205020404" pitchFamily="49" charset="0"/>
                <a:cs typeface="Courier New" panose="02070309020205020404" pitchFamily="49" charset="0"/>
              </a:rPr>
              <a:t> </a:t>
            </a:r>
          </a:p>
          <a:p>
            <a:r>
              <a:rPr lang="en-GB" sz="1600" dirty="0" err="1">
                <a:latin typeface="Courier New" panose="02070309020205020404" pitchFamily="49" charset="0"/>
                <a:cs typeface="Courier New" panose="02070309020205020404" pitchFamily="49" charset="0"/>
              </a:rPr>
              <a:t>sfa.addmatrix</a:t>
            </a:r>
            <a:r>
              <a:rPr lang="en-GB" sz="1600" dirty="0">
                <a:latin typeface="Courier New" panose="02070309020205020404" pitchFamily="49" charset="0"/>
                <a:cs typeface="Courier New" panose="02070309020205020404" pitchFamily="49" charset="0"/>
              </a:rPr>
              <a:t>('value',</a:t>
            </a:r>
            <a:r>
              <a:rPr lang="en-GB" sz="1600" dirty="0" err="1">
                <a:latin typeface="Courier New" panose="02070309020205020404" pitchFamily="49" charset="0"/>
                <a:cs typeface="Courier New" panose="02070309020205020404" pitchFamily="49" charset="0"/>
              </a:rPr>
              <a:t>diag</a:t>
            </a:r>
            <a:r>
              <a:rPr lang="en-GB" sz="1600" dirty="0">
                <a:latin typeface="Courier New" panose="02070309020205020404" pitchFamily="49" charset="0"/>
                <a:cs typeface="Courier New" panose="02070309020205020404" pitchFamily="49" charset="0"/>
              </a:rPr>
              <a:t>([-1 0 0]),'label','D','</a:t>
            </a:r>
            <a:r>
              <a:rPr lang="en-GB" sz="1600" dirty="0" err="1">
                <a:latin typeface="Courier New" panose="02070309020205020404" pitchFamily="49" charset="0"/>
                <a:cs typeface="Courier New" panose="02070309020205020404" pitchFamily="49" charset="0"/>
              </a:rPr>
              <a:t>color</a:t>
            </a:r>
            <a:r>
              <a:rPr lang="en-GB" sz="1600" dirty="0">
                <a:latin typeface="Courier New" panose="02070309020205020404" pitchFamily="49" charset="0"/>
                <a:cs typeface="Courier New" panose="02070309020205020404" pitchFamily="49" charset="0"/>
              </a:rPr>
              <a:t>','r')</a:t>
            </a:r>
          </a:p>
          <a:p>
            <a:r>
              <a:rPr lang="en-GB" sz="1600" dirty="0" err="1">
                <a:latin typeface="Courier New" panose="02070309020205020404" pitchFamily="49" charset="0"/>
                <a:cs typeface="Courier New" panose="02070309020205020404" pitchFamily="49" charset="0"/>
              </a:rPr>
              <a:t>sfa.addaniso</a:t>
            </a:r>
            <a:r>
              <a:rPr lang="en-GB" sz="1600" dirty="0">
                <a:latin typeface="Courier New" panose="02070309020205020404" pitchFamily="49" charset="0"/>
                <a:cs typeface="Courier New" panose="02070309020205020404" pitchFamily="49" charset="0"/>
              </a:rPr>
              <a:t>('D')</a:t>
            </a:r>
          </a:p>
          <a:p>
            <a:r>
              <a:rPr lang="en-GB" sz="1600" dirty="0">
                <a:latin typeface="Courier New" panose="02070309020205020404" pitchFamily="49" charset="0"/>
                <a:cs typeface="Courier New" panose="02070309020205020404" pitchFamily="49" charset="0"/>
              </a:rPr>
              <a:t> </a:t>
            </a:r>
            <a:endParaRPr lang="en-GB" sz="1600" dirty="0" smtClean="0">
              <a:latin typeface="Courier New" panose="02070309020205020404" pitchFamily="49" charset="0"/>
              <a:cs typeface="Courier New" panose="02070309020205020404" pitchFamily="49" charset="0"/>
            </a:endParaRPr>
          </a:p>
        </p:txBody>
      </p:sp>
      <p:sp>
        <p:nvSpPr>
          <p:cNvPr id="4" name="TextBox 3"/>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Spin waves in practice</a:t>
            </a:r>
          </a:p>
        </p:txBody>
      </p:sp>
    </p:spTree>
    <p:extLst>
      <p:ext uri="{BB962C8B-B14F-4D97-AF65-F5344CB8AC3E}">
        <p14:creationId xmlns:p14="http://schemas.microsoft.com/office/powerpoint/2010/main" val="881193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auto">
          <a:xfrm>
            <a:off x="251520" y="908720"/>
            <a:ext cx="8496944" cy="1323439"/>
          </a:xfrm>
          <a:prstGeom prst="rect">
            <a:avLst/>
          </a:prstGeom>
          <a:noFill/>
          <a:ln w="9525">
            <a:noFill/>
            <a:miter lim="800000"/>
            <a:headEnd/>
            <a:tailEnd/>
          </a:ln>
        </p:spPr>
        <p:txBody>
          <a:bodyPr wrap="square" rtlCol="0">
            <a:spAutoFit/>
          </a:bodyPr>
          <a:lstStyle/>
          <a:p>
            <a:r>
              <a:rPr lang="en-GB" sz="1600" dirty="0" err="1" smtClean="0">
                <a:latin typeface="Courier New" panose="02070309020205020404" pitchFamily="49" charset="0"/>
                <a:cs typeface="Courier New" panose="02070309020205020404" pitchFamily="49" charset="0"/>
              </a:rPr>
              <a:t>sfa.genmagstr</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mode','helical','k</a:t>
            </a:r>
            <a:r>
              <a:rPr lang="en-GB" sz="1600" dirty="0">
                <a:latin typeface="Courier New" panose="02070309020205020404" pitchFamily="49" charset="0"/>
                <a:cs typeface="Courier New" panose="02070309020205020404" pitchFamily="49" charset="0"/>
              </a:rPr>
              <a:t>',[1 0 1],'n',[0 1 0], 'S</a:t>
            </a:r>
            <a:r>
              <a:rPr lang="en-GB" sz="1600" dirty="0" smtClean="0">
                <a:latin typeface="Courier New" panose="02070309020205020404" pitchFamily="49" charset="0"/>
                <a:cs typeface="Courier New" panose="02070309020205020404" pitchFamily="49" charset="0"/>
              </a:rPr>
              <a:t>',…</a:t>
            </a:r>
          </a:p>
          <a:p>
            <a:r>
              <a:rPr lang="en-GB" sz="1600" dirty="0" smtClean="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1; 0; 0],'</a:t>
            </a:r>
            <a:r>
              <a:rPr lang="en-GB" sz="1600" dirty="0" err="1">
                <a:latin typeface="Courier New" panose="02070309020205020404" pitchFamily="49" charset="0"/>
                <a:cs typeface="Courier New" panose="02070309020205020404" pitchFamily="49" charset="0"/>
              </a:rPr>
              <a:t>nExt</a:t>
            </a:r>
            <a:r>
              <a:rPr lang="en-GB" sz="1600" dirty="0">
                <a:latin typeface="Courier New" panose="02070309020205020404" pitchFamily="49" charset="0"/>
                <a:cs typeface="Courier New" panose="02070309020205020404" pitchFamily="49" charset="0"/>
              </a:rPr>
              <a:t>',[1 1 1]);  </a:t>
            </a:r>
          </a:p>
          <a:p>
            <a:r>
              <a:rPr lang="en-GB" sz="1600" dirty="0" smtClean="0">
                <a:latin typeface="Courier New" panose="02070309020205020404" pitchFamily="49" charset="0"/>
                <a:cs typeface="Courier New" panose="02070309020205020404" pitchFamily="49" charset="0"/>
              </a:rPr>
              <a:t> </a:t>
            </a:r>
            <a:endParaRPr lang="en-GB" sz="1600" dirty="0">
              <a:latin typeface="Courier New" panose="02070309020205020404" pitchFamily="49" charset="0"/>
              <a:cs typeface="Courier New" panose="02070309020205020404" pitchFamily="49" charset="0"/>
            </a:endParaRPr>
          </a:p>
          <a:p>
            <a:r>
              <a:rPr lang="en-GB" sz="1600" dirty="0">
                <a:latin typeface="Courier New" panose="02070309020205020404" pitchFamily="49" charset="0"/>
                <a:cs typeface="Courier New" panose="02070309020205020404" pitchFamily="49" charset="0"/>
              </a:rPr>
              <a:t>plot(</a:t>
            </a:r>
            <a:r>
              <a:rPr lang="en-GB" sz="1600" dirty="0" err="1">
                <a:latin typeface="Courier New" panose="02070309020205020404" pitchFamily="49" charset="0"/>
                <a:cs typeface="Courier New" panose="02070309020205020404" pitchFamily="49" charset="0"/>
              </a:rPr>
              <a:t>sfa</a:t>
            </a:r>
            <a:r>
              <a:rPr lang="en-GB" sz="1600" dirty="0">
                <a:latin typeface="Courier New" panose="02070309020205020404" pitchFamily="49" charset="0"/>
                <a:cs typeface="Courier New" panose="02070309020205020404" pitchFamily="49" charset="0"/>
              </a:rPr>
              <a:t>)</a:t>
            </a:r>
          </a:p>
          <a:p>
            <a:endParaRPr lang="en-GB" sz="1600" dirty="0" err="1" smtClean="0">
              <a:latin typeface="Courier New" panose="02070309020205020404" pitchFamily="49" charset="0"/>
              <a:cs typeface="Courier New" panose="02070309020205020404" pitchFamily="49" charset="0"/>
            </a:endParaRPr>
          </a:p>
        </p:txBody>
      </p:sp>
      <p:sp>
        <p:nvSpPr>
          <p:cNvPr id="3" name="TextBox 2"/>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Spin waves in practice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383" y="1549413"/>
            <a:ext cx="2768136" cy="47251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26931"/>
            <a:ext cx="951591" cy="1785054"/>
          </a:xfrm>
          <a:prstGeom prst="rect">
            <a:avLst/>
          </a:prstGeom>
        </p:spPr>
      </p:pic>
    </p:spTree>
    <p:extLst>
      <p:ext uri="{BB962C8B-B14F-4D97-AF65-F5344CB8AC3E}">
        <p14:creationId xmlns:p14="http://schemas.microsoft.com/office/powerpoint/2010/main" val="1704058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auto">
          <a:xfrm>
            <a:off x="107950" y="620688"/>
            <a:ext cx="8712522" cy="2062103"/>
          </a:xfrm>
          <a:prstGeom prst="rect">
            <a:avLst/>
          </a:prstGeom>
          <a:noFill/>
          <a:ln w="9525">
            <a:noFill/>
            <a:miter lim="800000"/>
            <a:headEnd/>
            <a:tailEnd/>
          </a:ln>
        </p:spPr>
        <p:txBody>
          <a:bodyPr wrap="square" rtlCol="0">
            <a:spAutoFit/>
          </a:bodyPr>
          <a:lstStyle/>
          <a:p>
            <a:r>
              <a:rPr lang="en-GB" sz="1600" dirty="0" err="1" smtClean="0">
                <a:latin typeface="Courier New" panose="02070309020205020404" pitchFamily="49" charset="0"/>
                <a:cs typeface="Courier New" panose="02070309020205020404" pitchFamily="49" charset="0"/>
              </a:rPr>
              <a:t>Qcorner</a:t>
            </a:r>
            <a:r>
              <a:rPr lang="en-GB" sz="1600" dirty="0" smtClean="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{[1 0 </a:t>
            </a:r>
            <a:r>
              <a:rPr lang="en-GB" sz="1600" dirty="0" smtClean="0">
                <a:latin typeface="Courier New" panose="02070309020205020404" pitchFamily="49" charset="0"/>
                <a:cs typeface="Courier New" panose="02070309020205020404" pitchFamily="49" charset="0"/>
              </a:rPr>
              <a:t>-1] </a:t>
            </a:r>
            <a:r>
              <a:rPr lang="en-GB" sz="1600" dirty="0">
                <a:latin typeface="Courier New" panose="02070309020205020404" pitchFamily="49" charset="0"/>
                <a:cs typeface="Courier New" panose="02070309020205020404" pitchFamily="49" charset="0"/>
              </a:rPr>
              <a:t>[1 0 1] [0 1 1] [1 0 1] [1 1 1] [0 0 1] [1 0 1] 100};</a:t>
            </a:r>
          </a:p>
          <a:p>
            <a:r>
              <a:rPr lang="en-GB" sz="1600" dirty="0" err="1">
                <a:latin typeface="Courier New" panose="02070309020205020404" pitchFamily="49" charset="0"/>
                <a:cs typeface="Courier New" panose="02070309020205020404" pitchFamily="49" charset="0"/>
              </a:rPr>
              <a:t>sqSpec</a:t>
            </a:r>
            <a:r>
              <a:rPr lang="en-GB" sz="1600" dirty="0">
                <a:latin typeface="Courier New" panose="02070309020205020404" pitchFamily="49" charset="0"/>
                <a:cs typeface="Courier New" panose="02070309020205020404" pitchFamily="49" charset="0"/>
              </a:rPr>
              <a:t> = </a:t>
            </a:r>
            <a:r>
              <a:rPr lang="en-GB" sz="1600" dirty="0" err="1">
                <a:latin typeface="Courier New" panose="02070309020205020404" pitchFamily="49" charset="0"/>
                <a:cs typeface="Courier New" panose="02070309020205020404" pitchFamily="49" charset="0"/>
              </a:rPr>
              <a:t>sfa.spinwave</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Qcorner</a:t>
            </a:r>
            <a:r>
              <a:rPr lang="en-GB" sz="1600" dirty="0">
                <a:latin typeface="Courier New" panose="02070309020205020404" pitchFamily="49" charset="0"/>
                <a:cs typeface="Courier New" panose="02070309020205020404" pitchFamily="49" charset="0"/>
              </a:rPr>
              <a:t>, 'hermit', false);</a:t>
            </a:r>
          </a:p>
          <a:p>
            <a:r>
              <a:rPr lang="en-GB" sz="1600" dirty="0" err="1">
                <a:latin typeface="Courier New" panose="02070309020205020404" pitchFamily="49" charset="0"/>
                <a:cs typeface="Courier New" panose="02070309020205020404" pitchFamily="49" charset="0"/>
              </a:rPr>
              <a:t>sqSpec</a:t>
            </a:r>
            <a:r>
              <a:rPr lang="en-GB" sz="1600" dirty="0">
                <a:latin typeface="Courier New" panose="02070309020205020404" pitchFamily="49" charset="0"/>
                <a:cs typeface="Courier New" panose="02070309020205020404" pitchFamily="49" charset="0"/>
              </a:rPr>
              <a:t> = </a:t>
            </a:r>
            <a:r>
              <a:rPr lang="en-GB" sz="1600" dirty="0" err="1">
                <a:latin typeface="Courier New" panose="02070309020205020404" pitchFamily="49" charset="0"/>
                <a:cs typeface="Courier New" panose="02070309020205020404" pitchFamily="49" charset="0"/>
              </a:rPr>
              <a:t>sw_neutron</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sqSpec</a:t>
            </a:r>
            <a:r>
              <a:rPr lang="en-GB" sz="1600" dirty="0">
                <a:latin typeface="Courier New" panose="02070309020205020404" pitchFamily="49" charset="0"/>
                <a:cs typeface="Courier New" panose="02070309020205020404" pitchFamily="49" charset="0"/>
              </a:rPr>
              <a:t>); </a:t>
            </a:r>
          </a:p>
          <a:p>
            <a:r>
              <a:rPr lang="en-GB" sz="1600" dirty="0" err="1">
                <a:latin typeface="Courier New" panose="02070309020205020404" pitchFamily="49" charset="0"/>
                <a:cs typeface="Courier New" panose="02070309020205020404" pitchFamily="49" charset="0"/>
              </a:rPr>
              <a:t>sqSpec</a:t>
            </a:r>
            <a:r>
              <a:rPr lang="en-GB" sz="1600" dirty="0">
                <a:latin typeface="Courier New" panose="02070309020205020404" pitchFamily="49" charset="0"/>
                <a:cs typeface="Courier New" panose="02070309020205020404" pitchFamily="49" charset="0"/>
              </a:rPr>
              <a:t> = </a:t>
            </a:r>
            <a:r>
              <a:rPr lang="en-GB" sz="1600" dirty="0" err="1">
                <a:latin typeface="Courier New" panose="02070309020205020404" pitchFamily="49" charset="0"/>
                <a:cs typeface="Courier New" panose="02070309020205020404" pitchFamily="49" charset="0"/>
              </a:rPr>
              <a:t>sw_egrid</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sqSpec</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Evect</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linspace</a:t>
            </a:r>
            <a:r>
              <a:rPr lang="en-GB" sz="1600" dirty="0">
                <a:latin typeface="Courier New" panose="02070309020205020404" pitchFamily="49" charset="0"/>
                <a:cs typeface="Courier New" panose="02070309020205020404" pitchFamily="49" charset="0"/>
              </a:rPr>
              <a:t>(0,200,1000));</a:t>
            </a:r>
          </a:p>
          <a:p>
            <a:r>
              <a:rPr lang="en-GB" sz="1600" dirty="0" smtClean="0">
                <a:latin typeface="Courier New" panose="02070309020205020404" pitchFamily="49" charset="0"/>
                <a:cs typeface="Courier New" panose="02070309020205020404" pitchFamily="49" charset="0"/>
              </a:rPr>
              <a:t>figure</a:t>
            </a:r>
            <a:endParaRPr lang="en-GB" sz="1600" dirty="0">
              <a:latin typeface="Courier New" panose="02070309020205020404" pitchFamily="49" charset="0"/>
              <a:cs typeface="Courier New" panose="02070309020205020404" pitchFamily="49" charset="0"/>
            </a:endParaRPr>
          </a:p>
          <a:p>
            <a:r>
              <a:rPr lang="en-GB" sz="1600" dirty="0" err="1">
                <a:latin typeface="Courier New" panose="02070309020205020404" pitchFamily="49" charset="0"/>
                <a:cs typeface="Courier New" panose="02070309020205020404" pitchFamily="49" charset="0"/>
              </a:rPr>
              <a:t>sw_plotspec</a:t>
            </a:r>
            <a:r>
              <a:rPr lang="en-GB" sz="1600" dirty="0">
                <a:latin typeface="Courier New" panose="02070309020205020404" pitchFamily="49" charset="0"/>
                <a:cs typeface="Courier New" panose="02070309020205020404" pitchFamily="49" charset="0"/>
              </a:rPr>
              <a:t>(sqSpec,'mode',3,'dashed',true,'dE',4)</a:t>
            </a:r>
          </a:p>
          <a:p>
            <a:endParaRPr lang="en-GB" sz="1600" dirty="0">
              <a:latin typeface="Courier New" panose="02070309020205020404" pitchFamily="49" charset="0"/>
              <a:cs typeface="Courier New" panose="02070309020205020404" pitchFamily="49" charset="0"/>
            </a:endParaRPr>
          </a:p>
        </p:txBody>
      </p:sp>
      <p:sp>
        <p:nvSpPr>
          <p:cNvPr id="3" name="TextBox 2"/>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Spin waves in practice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2420888"/>
            <a:ext cx="4896544" cy="3672408"/>
          </a:xfrm>
          <a:prstGeom prst="rect">
            <a:avLst/>
          </a:prstGeom>
        </p:spPr>
      </p:pic>
    </p:spTree>
    <p:extLst>
      <p:ext uri="{BB962C8B-B14F-4D97-AF65-F5344CB8AC3E}">
        <p14:creationId xmlns:p14="http://schemas.microsoft.com/office/powerpoint/2010/main" val="2341144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Summary</a:t>
            </a:r>
          </a:p>
        </p:txBody>
      </p:sp>
      <p:sp>
        <p:nvSpPr>
          <p:cNvPr id="3" name="TextBox 2"/>
          <p:cNvSpPr txBox="1"/>
          <p:nvPr/>
        </p:nvSpPr>
        <p:spPr bwMode="auto">
          <a:xfrm>
            <a:off x="242392" y="751344"/>
            <a:ext cx="8640960" cy="3970318"/>
          </a:xfrm>
          <a:prstGeom prst="rect">
            <a:avLst/>
          </a:prstGeom>
          <a:noFill/>
          <a:ln w="9525">
            <a:noFill/>
            <a:miter lim="800000"/>
            <a:headEnd/>
            <a:tailEnd/>
          </a:ln>
        </p:spPr>
        <p:txBody>
          <a:bodyPr wrap="square" rtlCol="0">
            <a:spAutoFit/>
          </a:bodyPr>
          <a:lstStyle/>
          <a:p>
            <a:pPr marL="285750" indent="-285750">
              <a:buFont typeface="Arial" panose="020B0604020202020204" pitchFamily="34" charset="0"/>
              <a:buChar char="•"/>
            </a:pPr>
            <a:r>
              <a:rPr lang="en-GB" dirty="0" smtClean="0">
                <a:latin typeface="Calibri" pitchFamily="34" charset="0"/>
              </a:rPr>
              <a:t>A spin wave is a spin flip shared out over the entire system, and linear spin wave theory assumes that the fluctuations of any individual spin are small</a:t>
            </a:r>
          </a:p>
          <a:p>
            <a:pPr marL="285750" indent="-285750">
              <a:buFont typeface="Arial" panose="020B0604020202020204" pitchFamily="34" charset="0"/>
              <a:buChar char="•"/>
            </a:pPr>
            <a:endParaRPr lang="en-GB" dirty="0">
              <a:latin typeface="Calibri" pitchFamily="34" charset="0"/>
            </a:endParaRPr>
          </a:p>
          <a:p>
            <a:pPr marL="285750" indent="-285750">
              <a:buFont typeface="Arial" panose="020B0604020202020204" pitchFamily="34" charset="0"/>
              <a:buChar char="•"/>
            </a:pPr>
            <a:r>
              <a:rPr lang="en-GB" dirty="0" smtClean="0">
                <a:latin typeface="Calibri" pitchFamily="34" charset="0"/>
              </a:rPr>
              <a:t>The spin wave dispersion of a </a:t>
            </a:r>
            <a:r>
              <a:rPr lang="en-GB" dirty="0" err="1" smtClean="0">
                <a:latin typeface="Calibri" pitchFamily="34" charset="0"/>
              </a:rPr>
              <a:t>ferromagnet</a:t>
            </a:r>
            <a:r>
              <a:rPr lang="en-GB" dirty="0" smtClean="0">
                <a:latin typeface="Calibri" pitchFamily="34" charset="0"/>
              </a:rPr>
              <a:t> is quadratic at low Q</a:t>
            </a:r>
          </a:p>
          <a:p>
            <a:pPr marL="285750" indent="-285750">
              <a:buFont typeface="Arial" panose="020B0604020202020204" pitchFamily="34" charset="0"/>
              <a:buChar char="•"/>
            </a:pPr>
            <a:endParaRPr lang="en-GB" dirty="0">
              <a:latin typeface="Calibri" pitchFamily="34" charset="0"/>
            </a:endParaRPr>
          </a:p>
          <a:p>
            <a:pPr marL="285750" indent="-285750">
              <a:buFont typeface="Arial" panose="020B0604020202020204" pitchFamily="34" charset="0"/>
              <a:buChar char="•"/>
            </a:pPr>
            <a:r>
              <a:rPr lang="en-GB" dirty="0" smtClean="0">
                <a:latin typeface="Calibri" pitchFamily="34" charset="0"/>
              </a:rPr>
              <a:t>The spin wave dispersion of an </a:t>
            </a:r>
            <a:r>
              <a:rPr lang="en-GB" dirty="0" err="1" smtClean="0">
                <a:latin typeface="Calibri" pitchFamily="34" charset="0"/>
              </a:rPr>
              <a:t>antiferromagnet</a:t>
            </a:r>
            <a:r>
              <a:rPr lang="en-GB" dirty="0" smtClean="0">
                <a:latin typeface="Calibri" pitchFamily="34" charset="0"/>
              </a:rPr>
              <a:t> is linear at low Q</a:t>
            </a:r>
          </a:p>
          <a:p>
            <a:pPr marL="285750" indent="-285750">
              <a:buFont typeface="Arial" panose="020B0604020202020204" pitchFamily="34" charset="0"/>
              <a:buChar char="•"/>
            </a:pPr>
            <a:endParaRPr lang="en-GB" dirty="0">
              <a:latin typeface="Calibri" pitchFamily="34" charset="0"/>
            </a:endParaRPr>
          </a:p>
          <a:p>
            <a:pPr marL="285750" indent="-285750">
              <a:buFont typeface="Arial" panose="020B0604020202020204" pitchFamily="34" charset="0"/>
              <a:buChar char="•"/>
            </a:pPr>
            <a:r>
              <a:rPr lang="en-GB" dirty="0" smtClean="0">
                <a:latin typeface="Calibri" pitchFamily="34" charset="0"/>
              </a:rPr>
              <a:t>In an inelastic neutron scattering experiment the intensity is proportional to the component of the fluctuation perpendicular to</a:t>
            </a:r>
            <a:r>
              <a:rPr lang="en-GB" i="1" dirty="0" smtClean="0">
                <a:latin typeface="Calibri" pitchFamily="34" charset="0"/>
              </a:rPr>
              <a:t> </a:t>
            </a:r>
            <a:r>
              <a:rPr lang="en-GB" dirty="0" smtClean="0">
                <a:latin typeface="Calibri" pitchFamily="34" charset="0"/>
              </a:rPr>
              <a:t>Q (and the magnetic ordering </a:t>
            </a:r>
            <a:r>
              <a:rPr lang="en-GB" dirty="0" err="1" smtClean="0">
                <a:latin typeface="Calibri" pitchFamily="34" charset="0"/>
              </a:rPr>
              <a:t>wavevector</a:t>
            </a:r>
            <a:r>
              <a:rPr lang="en-GB" dirty="0" smtClean="0">
                <a:latin typeface="Calibri" pitchFamily="34" charset="0"/>
              </a:rPr>
              <a:t> for </a:t>
            </a:r>
            <a:r>
              <a:rPr lang="en-GB" dirty="0" err="1" smtClean="0">
                <a:latin typeface="Calibri" pitchFamily="34" charset="0"/>
              </a:rPr>
              <a:t>ferromagnets</a:t>
            </a:r>
            <a:r>
              <a:rPr lang="en-GB" dirty="0" smtClean="0">
                <a:latin typeface="Calibri" pitchFamily="34" charset="0"/>
              </a:rPr>
              <a:t> and </a:t>
            </a:r>
            <a:r>
              <a:rPr lang="en-GB" dirty="0" err="1" smtClean="0">
                <a:latin typeface="Calibri" pitchFamily="34" charset="0"/>
              </a:rPr>
              <a:t>antiferromagnets</a:t>
            </a:r>
            <a:r>
              <a:rPr lang="en-GB" dirty="0" smtClean="0">
                <a:latin typeface="Calibri" pitchFamily="34" charset="0"/>
              </a:rPr>
              <a:t>)</a:t>
            </a:r>
          </a:p>
          <a:p>
            <a:pPr marL="285750" indent="-285750">
              <a:buFont typeface="Arial" panose="020B0604020202020204" pitchFamily="34" charset="0"/>
              <a:buChar char="•"/>
            </a:pPr>
            <a:endParaRPr lang="en-GB" dirty="0">
              <a:latin typeface="Calibri" pitchFamily="34" charset="0"/>
            </a:endParaRPr>
          </a:p>
          <a:p>
            <a:pPr marL="285750" indent="-285750">
              <a:buFont typeface="Arial" panose="020B0604020202020204" pitchFamily="34" charset="0"/>
              <a:buChar char="•"/>
            </a:pPr>
            <a:r>
              <a:rPr lang="en-GB" dirty="0" smtClean="0">
                <a:latin typeface="Calibri" pitchFamily="34" charset="0"/>
              </a:rPr>
              <a:t>For analysis of all but the simplest systems, these days you should use the </a:t>
            </a:r>
            <a:r>
              <a:rPr lang="en-GB" dirty="0" err="1" smtClean="0">
                <a:latin typeface="Calibri" pitchFamily="34" charset="0"/>
              </a:rPr>
              <a:t>SpinW</a:t>
            </a:r>
            <a:r>
              <a:rPr lang="en-GB" dirty="0" smtClean="0">
                <a:latin typeface="Calibri" pitchFamily="34" charset="0"/>
              </a:rPr>
              <a:t> software. But understand what is going on behind the curtain!</a:t>
            </a:r>
          </a:p>
          <a:p>
            <a:pPr marL="285750" indent="-285750">
              <a:buFont typeface="Arial" panose="020B0604020202020204" pitchFamily="34" charset="0"/>
              <a:buChar char="•"/>
            </a:pPr>
            <a:endParaRPr lang="en-GB" dirty="0">
              <a:latin typeface="Calibri" pitchFamily="34" charset="0"/>
            </a:endParaRPr>
          </a:p>
        </p:txBody>
      </p:sp>
    </p:spTree>
    <p:extLst>
      <p:ext uri="{BB962C8B-B14F-4D97-AF65-F5344CB8AC3E}">
        <p14:creationId xmlns:p14="http://schemas.microsoft.com/office/powerpoint/2010/main" val="1375691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77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physical picture of spin waves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064" y="908720"/>
            <a:ext cx="3239884" cy="1934286"/>
          </a:xfrm>
          <a:prstGeom prst="rect">
            <a:avLst/>
          </a:prstGeom>
        </p:spPr>
      </p:pic>
      <p:sp>
        <p:nvSpPr>
          <p:cNvPr id="4" name="TextBox 3"/>
          <p:cNvSpPr txBox="1"/>
          <p:nvPr/>
        </p:nvSpPr>
        <p:spPr bwMode="auto">
          <a:xfrm>
            <a:off x="323528" y="908720"/>
            <a:ext cx="4248472" cy="1200329"/>
          </a:xfrm>
          <a:prstGeom prst="rect">
            <a:avLst/>
          </a:prstGeom>
          <a:noFill/>
          <a:ln w="9525">
            <a:noFill/>
            <a:miter lim="800000"/>
            <a:headEnd/>
            <a:tailEnd/>
          </a:ln>
        </p:spPr>
        <p:txBody>
          <a:bodyPr wrap="square" rtlCol="0">
            <a:spAutoFit/>
          </a:bodyPr>
          <a:lstStyle/>
          <a:p>
            <a:r>
              <a:rPr lang="en-GB" dirty="0" smtClean="0">
                <a:latin typeface="Calibri" pitchFamily="34" charset="0"/>
              </a:rPr>
              <a:t>We are going to consider the Heisenberg Hamiltonian, with nearest neighbour spins interacting through an exchange interaction </a:t>
            </a:r>
            <a:r>
              <a:rPr lang="en-GB" i="1" dirty="0" smtClean="0">
                <a:latin typeface="Calibri" pitchFamily="34" charset="0"/>
              </a:rPr>
              <a:t>J</a:t>
            </a:r>
            <a:r>
              <a:rPr lang="en-GB" dirty="0" smtClean="0">
                <a:latin typeface="Calibri" pitchFamily="34" charset="0"/>
              </a:rPr>
              <a:t>:</a:t>
            </a:r>
          </a:p>
        </p:txBody>
      </p:sp>
      <p:sp>
        <p:nvSpPr>
          <p:cNvPr id="5" name="TextBox 4"/>
          <p:cNvSpPr txBox="1"/>
          <p:nvPr/>
        </p:nvSpPr>
        <p:spPr bwMode="auto">
          <a:xfrm>
            <a:off x="323528" y="3284984"/>
            <a:ext cx="8352928" cy="3139321"/>
          </a:xfrm>
          <a:prstGeom prst="rect">
            <a:avLst/>
          </a:prstGeom>
          <a:noFill/>
          <a:ln w="9525">
            <a:noFill/>
            <a:miter lim="800000"/>
            <a:headEnd/>
            <a:tailEnd/>
          </a:ln>
        </p:spPr>
        <p:txBody>
          <a:bodyPr wrap="square" rtlCol="0">
            <a:spAutoFit/>
          </a:bodyPr>
          <a:lstStyle/>
          <a:p>
            <a:r>
              <a:rPr lang="en-GB" dirty="0" smtClean="0">
                <a:latin typeface="Calibri" pitchFamily="34" charset="0"/>
              </a:rPr>
              <a:t>In general we would put the </a:t>
            </a:r>
            <a:r>
              <a:rPr lang="en-GB" i="1" dirty="0" smtClean="0">
                <a:latin typeface="Calibri" pitchFamily="34" charset="0"/>
              </a:rPr>
              <a:t>J </a:t>
            </a:r>
            <a:r>
              <a:rPr lang="en-GB" dirty="0" smtClean="0">
                <a:latin typeface="Calibri" pitchFamily="34" charset="0"/>
              </a:rPr>
              <a:t>term inside the sum, which would then allow us to connect more distant spins with one another (we will come back to this later on).</a:t>
            </a:r>
          </a:p>
          <a:p>
            <a:endParaRPr lang="en-GB" dirty="0">
              <a:latin typeface="Calibri" pitchFamily="34" charset="0"/>
            </a:endParaRPr>
          </a:p>
          <a:p>
            <a:r>
              <a:rPr lang="en-GB" dirty="0" smtClean="0">
                <a:latin typeface="Calibri" pitchFamily="34" charset="0"/>
              </a:rPr>
              <a:t>In what follows we will consider a spin chain, so the Hamiltonian simplifies to:</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a:latin typeface="Calibri" pitchFamily="34" charset="0"/>
            </a:endParaRPr>
          </a:p>
          <a:p>
            <a:r>
              <a:rPr lang="en-GB" dirty="0" smtClean="0">
                <a:latin typeface="Calibri" pitchFamily="34" charset="0"/>
              </a:rPr>
              <a:t>(Also note that we define the spins’ alignment direction as </a:t>
            </a:r>
            <a:r>
              <a:rPr lang="en-GB" i="1" dirty="0" smtClean="0">
                <a:latin typeface="Calibri" pitchFamily="34" charset="0"/>
              </a:rPr>
              <a:t>z)</a:t>
            </a:r>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88840"/>
            <a:ext cx="203835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92" y="4510672"/>
            <a:ext cx="256222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910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064" y="908720"/>
            <a:ext cx="3239884" cy="1934286"/>
          </a:xfrm>
          <a:prstGeom prst="rect">
            <a:avLst/>
          </a:prstGeom>
        </p:spPr>
      </p:pic>
      <p:sp>
        <p:nvSpPr>
          <p:cNvPr id="4" name="TextBox 3"/>
          <p:cNvSpPr txBox="1"/>
          <p:nvPr/>
        </p:nvSpPr>
        <p:spPr bwMode="auto">
          <a:xfrm>
            <a:off x="323528" y="908720"/>
            <a:ext cx="4248472" cy="2031325"/>
          </a:xfrm>
          <a:prstGeom prst="rect">
            <a:avLst/>
          </a:prstGeom>
          <a:noFill/>
          <a:ln w="9525">
            <a:noFill/>
            <a:miter lim="800000"/>
            <a:headEnd/>
            <a:tailEnd/>
          </a:ln>
        </p:spPr>
        <p:txBody>
          <a:bodyPr wrap="square" rtlCol="0">
            <a:spAutoFit/>
          </a:bodyPr>
          <a:lstStyle/>
          <a:p>
            <a:r>
              <a:rPr lang="en-GB" dirty="0" smtClean="0">
                <a:latin typeface="Calibri" pitchFamily="34" charset="0"/>
              </a:rPr>
              <a:t>The ground state energy is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If we flip a single spin, the energy is</a:t>
            </a:r>
          </a:p>
          <a:p>
            <a:endParaRPr lang="en-GB" dirty="0">
              <a:latin typeface="Calibri" pitchFamily="34" charset="0"/>
            </a:endParaRPr>
          </a:p>
          <a:p>
            <a:endParaRPr lang="en-GB" dirty="0" smtClean="0">
              <a:latin typeface="Calibri"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07" y="1335202"/>
            <a:ext cx="16954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420888"/>
            <a:ext cx="38671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323528" y="3429000"/>
            <a:ext cx="8352928" cy="1200329"/>
          </a:xfrm>
          <a:prstGeom prst="rect">
            <a:avLst/>
          </a:prstGeom>
          <a:noFill/>
          <a:ln w="9525">
            <a:noFill/>
            <a:miter lim="800000"/>
            <a:headEnd/>
            <a:tailEnd/>
          </a:ln>
        </p:spPr>
        <p:txBody>
          <a:bodyPr wrap="square" rtlCol="0">
            <a:spAutoFit/>
          </a:bodyPr>
          <a:lstStyle/>
          <a:p>
            <a:r>
              <a:rPr lang="en-GB" dirty="0" smtClean="0">
                <a:latin typeface="Calibri" pitchFamily="34" charset="0"/>
              </a:rPr>
              <a:t>But it is possible to create an excitation with much less energy than this!</a:t>
            </a:r>
          </a:p>
          <a:p>
            <a:endParaRPr lang="en-GB" dirty="0">
              <a:latin typeface="Calibri" pitchFamily="34" charset="0"/>
            </a:endParaRPr>
          </a:p>
          <a:p>
            <a:r>
              <a:rPr lang="en-GB" dirty="0" smtClean="0">
                <a:latin typeface="Calibri" pitchFamily="34" charset="0"/>
              </a:rPr>
              <a:t>What we can do is let the spins “share” the spin flip, which is a key feature of a spin wave excitation</a:t>
            </a:r>
          </a:p>
        </p:txBody>
      </p:sp>
    </p:spTree>
    <p:extLst>
      <p:ext uri="{BB962C8B-B14F-4D97-AF65-F5344CB8AC3E}">
        <p14:creationId xmlns:p14="http://schemas.microsoft.com/office/powerpoint/2010/main" val="1480171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sp>
        <p:nvSpPr>
          <p:cNvPr id="3" name="TextBox 2"/>
          <p:cNvSpPr txBox="1"/>
          <p:nvPr/>
        </p:nvSpPr>
        <p:spPr bwMode="auto">
          <a:xfrm>
            <a:off x="323528" y="908720"/>
            <a:ext cx="8496944" cy="5262979"/>
          </a:xfrm>
          <a:prstGeom prst="rect">
            <a:avLst/>
          </a:prstGeom>
          <a:noFill/>
          <a:ln w="9525">
            <a:noFill/>
            <a:miter lim="800000"/>
            <a:headEnd/>
            <a:tailEnd/>
          </a:ln>
        </p:spPr>
        <p:txBody>
          <a:bodyPr wrap="square" rtlCol="0">
            <a:spAutoFit/>
          </a:bodyPr>
          <a:lstStyle/>
          <a:p>
            <a:r>
              <a:rPr lang="en-GB" dirty="0" smtClean="0">
                <a:latin typeface="Calibri" pitchFamily="34" charset="0"/>
              </a:rPr>
              <a:t>Let’s recast our problem in terms of a molecular field, acting on one spin due to the alignment of all the others.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For the </a:t>
            </a:r>
            <a:r>
              <a:rPr lang="en-GB" i="1" dirty="0" err="1" smtClean="0">
                <a:latin typeface="Calibri" pitchFamily="34" charset="0"/>
              </a:rPr>
              <a:t>p</a:t>
            </a:r>
            <a:r>
              <a:rPr lang="en-GB" baseline="30000" dirty="0" err="1" smtClean="0">
                <a:latin typeface="Calibri" pitchFamily="34" charset="0"/>
              </a:rPr>
              <a:t>th</a:t>
            </a:r>
            <a:r>
              <a:rPr lang="en-GB" baseline="30000" dirty="0" smtClean="0">
                <a:latin typeface="Calibri" pitchFamily="34" charset="0"/>
              </a:rPr>
              <a:t> </a:t>
            </a:r>
            <a:r>
              <a:rPr lang="en-GB" dirty="0" smtClean="0">
                <a:latin typeface="Calibri" pitchFamily="34" charset="0"/>
              </a:rPr>
              <a:t>spin in the chain:</a:t>
            </a:r>
          </a:p>
          <a:p>
            <a:endParaRPr lang="en-GB" baseline="30000" dirty="0">
              <a:latin typeface="Calibri" pitchFamily="34" charset="0"/>
            </a:endParaRPr>
          </a:p>
          <a:p>
            <a:endParaRPr lang="en-GB" dirty="0" smtClean="0">
              <a:latin typeface="Calibri" pitchFamily="34" charset="0"/>
            </a:endParaRPr>
          </a:p>
          <a:p>
            <a:r>
              <a:rPr lang="en-GB" dirty="0" smtClean="0">
                <a:latin typeface="Calibri" pitchFamily="34" charset="0"/>
              </a:rPr>
              <a:t>We define the </a:t>
            </a:r>
            <a:r>
              <a:rPr lang="en-GB" i="1" dirty="0" err="1">
                <a:latin typeface="Calibri" pitchFamily="34" charset="0"/>
              </a:rPr>
              <a:t>p</a:t>
            </a:r>
            <a:r>
              <a:rPr lang="en-GB" baseline="30000" dirty="0" err="1">
                <a:latin typeface="Calibri" pitchFamily="34" charset="0"/>
              </a:rPr>
              <a:t>th</a:t>
            </a:r>
            <a:r>
              <a:rPr lang="en-GB" baseline="30000" dirty="0">
                <a:latin typeface="Calibri" pitchFamily="34" charset="0"/>
              </a:rPr>
              <a:t> </a:t>
            </a:r>
            <a:r>
              <a:rPr lang="en-GB" dirty="0" smtClean="0">
                <a:latin typeface="Calibri" pitchFamily="34" charset="0"/>
              </a:rPr>
              <a:t>moment as: </a:t>
            </a: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So: </a:t>
            </a:r>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This looks like: </a:t>
            </a: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With: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256222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492896"/>
            <a:ext cx="309562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3284984"/>
            <a:ext cx="153352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810" y="3905994"/>
            <a:ext cx="605790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3791" y="4869160"/>
            <a:ext cx="962025"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915" y="5589240"/>
            <a:ext cx="27717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3379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sp>
        <p:nvSpPr>
          <p:cNvPr id="3" name="TextBox 2"/>
          <p:cNvSpPr txBox="1"/>
          <p:nvPr/>
        </p:nvSpPr>
        <p:spPr bwMode="auto">
          <a:xfrm>
            <a:off x="323528" y="908720"/>
            <a:ext cx="8496944" cy="4801314"/>
          </a:xfrm>
          <a:prstGeom prst="rect">
            <a:avLst/>
          </a:prstGeom>
          <a:noFill/>
          <a:ln w="9525">
            <a:noFill/>
            <a:miter lim="800000"/>
            <a:headEnd/>
            <a:tailEnd/>
          </a:ln>
        </p:spPr>
        <p:txBody>
          <a:bodyPr wrap="square" rtlCol="0">
            <a:spAutoFit/>
          </a:bodyPr>
          <a:lstStyle/>
          <a:p>
            <a:r>
              <a:rPr lang="en-GB" dirty="0" smtClean="0">
                <a:latin typeface="Calibri" pitchFamily="34" charset="0"/>
              </a:rPr>
              <a:t>Remember from classical mechanics that the rate of change of angular momentum is equal to the torque:</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r>
              <a:rPr lang="en-GB" dirty="0" smtClean="0">
                <a:latin typeface="Calibri" pitchFamily="34" charset="0"/>
              </a:rPr>
              <a:t>So the equations of motion of the spins are:</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r>
              <a:rPr lang="en-GB" dirty="0" smtClean="0">
                <a:latin typeface="Calibri" pitchFamily="34" charset="0"/>
              </a:rPr>
              <a:t>Remember your cross products!</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213" y="1628800"/>
            <a:ext cx="192405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76" y="2564904"/>
            <a:ext cx="39624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301" y="4576559"/>
            <a:ext cx="218122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894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07950" y="116632"/>
            <a:ext cx="8928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Char char="»"/>
              <a:defRPr sz="2000">
                <a:solidFill>
                  <a:schemeClr val="tx1"/>
                </a:solidFill>
                <a:latin typeface="Calibri" pitchFamily="34" charset="0"/>
              </a:defRPr>
            </a:lvl6pPr>
            <a:lvl7pPr marL="2971800" indent="-228600" eaLnBrk="0" fontAlgn="base" hangingPunct="0">
              <a:spcBef>
                <a:spcPct val="20000"/>
              </a:spcBef>
              <a:spcAft>
                <a:spcPct val="0"/>
              </a:spcAft>
              <a:buChar char="»"/>
              <a:defRPr sz="2000">
                <a:solidFill>
                  <a:schemeClr val="tx1"/>
                </a:solidFill>
                <a:latin typeface="Calibri" pitchFamily="34" charset="0"/>
              </a:defRPr>
            </a:lvl7pPr>
            <a:lvl8pPr marL="3429000" indent="-228600" eaLnBrk="0" fontAlgn="base" hangingPunct="0">
              <a:spcBef>
                <a:spcPct val="20000"/>
              </a:spcBef>
              <a:spcAft>
                <a:spcPct val="0"/>
              </a:spcAft>
              <a:buChar char="»"/>
              <a:defRPr sz="2000">
                <a:solidFill>
                  <a:schemeClr val="tx1"/>
                </a:solidFill>
                <a:latin typeface="Calibri" pitchFamily="34" charset="0"/>
              </a:defRPr>
            </a:lvl8pPr>
            <a:lvl9pPr marL="3886200" indent="-228600" eaLnBrk="0" fontAlgn="base" hangingPunct="0">
              <a:spcBef>
                <a:spcPct val="20000"/>
              </a:spcBef>
              <a:spcAft>
                <a:spcPct val="0"/>
              </a:spcAft>
              <a:buChar char="»"/>
              <a:defRPr sz="2000">
                <a:solidFill>
                  <a:schemeClr val="tx1"/>
                </a:solidFill>
                <a:latin typeface="Calibri" pitchFamily="34" charset="0"/>
              </a:defRPr>
            </a:lvl9pPr>
          </a:lstStyle>
          <a:p>
            <a:pPr eaLnBrk="1" hangingPunct="1">
              <a:spcBef>
                <a:spcPct val="0"/>
              </a:spcBef>
              <a:buFontTx/>
              <a:buNone/>
            </a:pPr>
            <a:r>
              <a:rPr lang="en-GB" altLang="en-US" sz="2400" b="1" u="sng" dirty="0" smtClean="0"/>
              <a:t>A semi-classical approach – the ferromagnetic chain</a:t>
            </a:r>
          </a:p>
        </p:txBody>
      </p:sp>
      <p:sp>
        <p:nvSpPr>
          <p:cNvPr id="3" name="TextBox 2"/>
          <p:cNvSpPr txBox="1"/>
          <p:nvPr/>
        </p:nvSpPr>
        <p:spPr bwMode="auto">
          <a:xfrm>
            <a:off x="323528" y="908720"/>
            <a:ext cx="8496944" cy="1200329"/>
          </a:xfrm>
          <a:prstGeom prst="rect">
            <a:avLst/>
          </a:prstGeom>
          <a:noFill/>
          <a:ln w="9525">
            <a:noFill/>
            <a:miter lim="800000"/>
            <a:headEnd/>
            <a:tailEnd/>
          </a:ln>
        </p:spPr>
        <p:txBody>
          <a:bodyPr wrap="square" rtlCol="0">
            <a:spAutoFit/>
          </a:bodyPr>
          <a:lstStyle/>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90873"/>
            <a:ext cx="39624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bwMode="auto">
          <a:xfrm>
            <a:off x="298376" y="2056686"/>
            <a:ext cx="8496944" cy="4524315"/>
          </a:xfrm>
          <a:prstGeom prst="rect">
            <a:avLst/>
          </a:prstGeom>
          <a:noFill/>
          <a:ln w="9525">
            <a:noFill/>
            <a:miter lim="800000"/>
            <a:headEnd/>
            <a:tailEnd/>
          </a:ln>
        </p:spPr>
        <p:txBody>
          <a:bodyPr wrap="square" rtlCol="0">
            <a:spAutoFit/>
          </a:bodyPr>
          <a:lstStyle/>
          <a:p>
            <a:endParaRPr lang="en-GB" dirty="0" smtClean="0">
              <a:latin typeface="Calibri" pitchFamily="34" charset="0"/>
            </a:endParaRPr>
          </a:p>
          <a:p>
            <a:r>
              <a:rPr lang="en-GB" dirty="0" smtClean="0">
                <a:latin typeface="Calibri" pitchFamily="34" charset="0"/>
              </a:rPr>
              <a:t>Writing out just the </a:t>
            </a:r>
            <a:r>
              <a:rPr lang="en-GB" i="1" dirty="0" smtClean="0">
                <a:latin typeface="Calibri" pitchFamily="34" charset="0"/>
              </a:rPr>
              <a:t>x</a:t>
            </a:r>
            <a:r>
              <a:rPr lang="en-GB" dirty="0" smtClean="0">
                <a:latin typeface="Calibri" pitchFamily="34" charset="0"/>
              </a:rPr>
              <a:t>-component:</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smtClean="0">
              <a:latin typeface="Calibri" pitchFamily="34" charset="0"/>
            </a:endParaRPr>
          </a:p>
          <a:p>
            <a:endParaRPr lang="en-GB" dirty="0" smtClean="0">
              <a:latin typeface="Calibri" pitchFamily="34" charset="0"/>
            </a:endParaRPr>
          </a:p>
          <a:p>
            <a:r>
              <a:rPr lang="en-GB" dirty="0" smtClean="0">
                <a:latin typeface="Calibri" pitchFamily="34" charset="0"/>
              </a:rPr>
              <a:t>To make progress we need to make some approximations (think for a moment about what these mean):</a:t>
            </a:r>
          </a:p>
          <a:p>
            <a:endParaRPr lang="en-GB" dirty="0">
              <a:latin typeface="Calibri" pitchFamily="34" charset="0"/>
            </a:endParaRPr>
          </a:p>
          <a:p>
            <a:endParaRPr lang="en-GB" dirty="0" smtClean="0">
              <a:latin typeface="Calibri" pitchFamily="34" charset="0"/>
            </a:endParaRPr>
          </a:p>
          <a:p>
            <a:endParaRPr lang="en-GB" dirty="0">
              <a:latin typeface="Calibri" pitchFamily="34" charset="0"/>
            </a:endParaRPr>
          </a:p>
          <a:p>
            <a:endParaRPr lang="en-GB" dirty="0">
              <a:latin typeface="Calibri" pitchFamily="34" charset="0"/>
            </a:endParaRPr>
          </a:p>
          <a:p>
            <a:endParaRPr lang="en-GB" dirty="0" smtClean="0">
              <a:latin typeface="Calibri"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85" y="2795350"/>
            <a:ext cx="5534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5829275"/>
            <a:ext cx="8001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5305400"/>
            <a:ext cx="13335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0033062"/>
      </p:ext>
    </p:extLst>
  </p:cSld>
  <p:clrMapOvr>
    <a:masterClrMapping/>
  </p:clrMapOvr>
  <p:timing>
    <p:tnLst>
      <p:par>
        <p:cTn id="1" dur="indefinite" restart="never" nodeType="tmRoot"/>
      </p:par>
    </p:tnLst>
  </p:timing>
</p:sld>
</file>

<file path=ppt/theme/theme1.xml><?xml version="1.0" encoding="utf-8"?>
<a:theme xmlns:a="http://schemas.openxmlformats.org/drawingml/2006/main" name="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a:spAutoFit/>
      </a:bodyPr>
      <a:lstStyle>
        <a:defPPr>
          <a:defRPr dirty="0" err="1" smtClean="0">
            <a:latin typeface="Calibri" pitchFamily="34" charset="0"/>
          </a:defRPr>
        </a:defPPr>
      </a:lstStyle>
    </a:tx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SIS Large Top Banner">
  <a:themeElements>
    <a:clrScheme name="ISIS Large Top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Large Top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SIS Large Top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Large Top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Large Top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Large Top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Large Top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Large Top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Large Top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Large Top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Large Top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Large Top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Large Top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Large Top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ISIS Small Top Banner">
  <a:themeElements>
    <a:clrScheme name="ISIS Small Top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Top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SIS Small Top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Top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Top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Top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Top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Top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Top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Top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Top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Top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Top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Top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ISIS Large Bottom Banner">
  <a:themeElements>
    <a:clrScheme name="ISIS Large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Large Bottom Bann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SIS Large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Large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Large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Large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Large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Large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Large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Large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Large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Large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Large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Large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87253</TotalTime>
  <Words>2505</Words>
  <Application>Microsoft Office PowerPoint</Application>
  <PresentationFormat>On-screen Show (4:3)</PresentationFormat>
  <Paragraphs>511</Paragraphs>
  <Slides>48</Slides>
  <Notes>1</Notes>
  <HiddenSlides>0</HiddenSlides>
  <MMClips>1</MMClips>
  <ScaleCrop>false</ScaleCrop>
  <HeadingPairs>
    <vt:vector size="4" baseType="variant">
      <vt:variant>
        <vt:lpstr>Theme</vt:lpstr>
      </vt:variant>
      <vt:variant>
        <vt:i4>4</vt:i4>
      </vt:variant>
      <vt:variant>
        <vt:lpstr>Slide Titles</vt:lpstr>
      </vt:variant>
      <vt:variant>
        <vt:i4>48</vt:i4>
      </vt:variant>
    </vt:vector>
  </HeadingPairs>
  <TitlesOfParts>
    <vt:vector size="52" baseType="lpstr">
      <vt:lpstr>ISIS Small Bottom Banner</vt:lpstr>
      <vt:lpstr>ISIS Large Top Banner</vt:lpstr>
      <vt:lpstr>ISIS Small Top Banner</vt:lpstr>
      <vt:lpstr>ISIS Large Bottom Banner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CCLRC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Ewings, Russell (STFC,RAL,ISIS)</dc:creator>
  <cp:lastModifiedBy>Ewings, Russell (STFC,RAL,ISIS)</cp:lastModifiedBy>
  <cp:revision>1117</cp:revision>
  <cp:lastPrinted>2013-09-09T13:46:40Z</cp:lastPrinted>
  <dcterms:created xsi:type="dcterms:W3CDTF">2007-08-10T08:53:48Z</dcterms:created>
  <dcterms:modified xsi:type="dcterms:W3CDTF">2019-09-10T10:00:54Z</dcterms:modified>
</cp:coreProperties>
</file>